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FFFF"/>
    <a:srgbClr val="FFCC99"/>
    <a:srgbClr val="CC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4" y="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4C3409-2543-4A84-B69E-56DCEC58D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10D86FD-B58B-4BB4-82F3-ECC3CC8E2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EF9EB4-6B42-4EBF-885A-BA38EA324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1B92EC-2F93-4877-A313-B9C2EC13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C639CE-8898-4EB1-BE1C-862DE06A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3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C844A-54B0-438F-97CD-0611E25D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7AD2FFB-6264-4EA4-A381-99DFFD244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EB67F0-5636-4104-930D-79120241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BE0EB0-C55D-4C7F-AC76-04523D48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D2B33C-5B16-46CB-9D59-A200282D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0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BF3DFD2-D9EA-4DBB-BDED-0C9F4EB8F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117E718-B534-46FD-A5E2-6425E652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F01659-42CF-471D-8212-E8214081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6D9D35-EDCC-483C-99D0-EA6A2FB7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A7C940-083A-4AC2-B629-F6A3A256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49E63-F374-4F91-BB7D-19F5619F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043292-ED9C-4C25-9F0C-6DA47A1F5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ED1070-B17A-4B7F-8A1B-6A3A804B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393647-FFB9-4DB3-9CF6-F99B4DB6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43CB1F-5BD1-4308-B8C0-E8E164A8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8A019C-3247-4CA6-93DD-8293075E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B61A61-8013-42AC-A6BE-BD5F70068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BF73BB6-5126-4D25-B374-D1A4E705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08E4A9-C746-45DC-A198-00C07741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303875-BB7A-4247-863A-131C2EF9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1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B21E6-81D2-42BE-ACCC-7E11EDE92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E47BB0-A1A4-45E9-AF15-586617213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3CE39C5-C9B9-4452-9C91-BC6CEFAE4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ED2A58-4B5C-492A-AC76-091F008E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8E2491-4A05-4814-AC23-B413C7B4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BA2513-4A83-491C-84CD-89BA9641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2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D4D080-BA4C-4E6C-B110-FD1BE57A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D8DD64-65F3-4A1D-A1D5-9C6CF7229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C591C3-C469-4A00-8BAC-8DF44CC7E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71DF757-B444-4BCF-A384-F6C6F577F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69F649E-F1CB-4397-ABC1-7C857257F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2D4623-62E2-4A3A-9A57-5434D680D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005EF9F-131B-497F-9DC9-7D9EC277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083474C-D7A2-4562-B1FB-711460FF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4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9FDB19-3466-4065-921E-4132F6F4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8DE64A5-C55F-4F23-9FC0-0619C0B9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15D9A6-52B1-4648-92DE-E1C9814E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BE01D56-E802-4DD7-A569-D2293BB5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14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3357100-B6EB-4708-93ED-68CD2220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606A569-E15F-4DB0-B1CA-01A8C3B22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AFD7F0-5EA6-450E-B9B6-F1CE8F1D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6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F5708-7B06-4B8F-A676-E2539BE3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75DD04-AB7A-46EF-8BDF-EE430BE0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EE8E8C-2A65-42F7-9D37-31D9B9A00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64CB51-CF52-46AD-9A99-B1585A9B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895B911-1754-4199-B8D6-D87D38A3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0BC145-E0C8-4538-B4DA-58A5CFCB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DC63ED-CAD5-4371-AD34-3F1114B9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116E5CE-AF55-4495-8C6B-C4DC8E3A6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9B91F3-9057-4A27-A69F-3437433AD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8244D18-B2E9-445D-9980-9CF2472D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DA78C1-FEF0-4AD6-956E-B06F3623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AA5756-AD77-4C9F-BFA9-E5F805F7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3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B16AB-F125-4807-9DA7-16A3331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9CC6F7-8193-48B0-B0E1-F9847B3E0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EBECF9-7EE7-433D-996E-5EFD5A9E1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87F86-B747-40FD-A07B-5CC4A61EC2B1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A9706F-7CBD-4D18-BBE5-784894611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DBB87C-9769-43A2-B55E-0CF25127E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3611-2AB6-4BC8-8159-27FB97604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8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1BFB56F6-B1E5-486C-AAEC-5AB9F5A75F62}"/>
              </a:ext>
            </a:extLst>
          </p:cNvPr>
          <p:cNvSpPr/>
          <p:nvPr/>
        </p:nvSpPr>
        <p:spPr>
          <a:xfrm>
            <a:off x="0" y="1515035"/>
            <a:ext cx="12192000" cy="45590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27CF1663-E2A2-4977-9A0F-4E19CEDF2DD4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BC747E49-A447-4C34-BD75-800361144554}"/>
              </a:ext>
            </a:extLst>
          </p:cNvPr>
          <p:cNvSpPr/>
          <p:nvPr/>
        </p:nvSpPr>
        <p:spPr>
          <a:xfrm>
            <a:off x="4350616" y="879894"/>
            <a:ext cx="2938508" cy="2507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A5640DAE-E320-48E8-B8D2-677CC13CC955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C37FD6E-0A40-450B-9822-135B06DE7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951643"/>
            <a:ext cx="2658299" cy="236357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62499B0-2980-4D29-8CEA-7C623C1E1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84" y="1647865"/>
            <a:ext cx="5670011" cy="38654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BC69B86D-E2CE-487B-A008-34E4BFC01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4" y="881380"/>
            <a:ext cx="3978517" cy="50952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C20407-57AF-4AD5-A966-5CD4308D982E}"/>
              </a:ext>
            </a:extLst>
          </p:cNvPr>
          <p:cNvSpPr txBox="1"/>
          <p:nvPr/>
        </p:nvSpPr>
        <p:spPr>
          <a:xfrm>
            <a:off x="0" y="5610779"/>
            <a:ext cx="12192000" cy="107721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ПИЛОТНЫЙ ПРОЕКТ </a:t>
            </a:r>
            <a:r>
              <a:rPr lang="ru-RU" sz="3200" dirty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«ПРЯМЫЕ ВЫПЛАТЫ»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КРАСНОЯРСКОМ КРАЕ </a:t>
            </a:r>
            <a:r>
              <a:rPr lang="ru-RU" sz="32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 1 ИЮЛЯ </a:t>
            </a:r>
            <a:r>
              <a:rPr lang="ru-RU" sz="32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2020 </a:t>
            </a:r>
            <a:r>
              <a:rPr lang="ru-RU" sz="3200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D75676C-90CD-4B24-8E93-BEEDD1DF8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56" y="3506230"/>
            <a:ext cx="2009333" cy="14564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8F5F6B8-F813-4EBD-8917-C22BC44BB60C}"/>
              </a:ext>
            </a:extLst>
          </p:cNvPr>
          <p:cNvSpPr txBox="1"/>
          <p:nvPr/>
        </p:nvSpPr>
        <p:spPr>
          <a:xfrm>
            <a:off x="0" y="24568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ФИЛИАЛ №1 ГОСУДАРСТВЕННОГО </a:t>
            </a:r>
            <a:r>
              <a:rPr lang="ru-RU" b="1" dirty="0" smtClean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  <a:r>
              <a:rPr lang="ru-RU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КРАСНОЯРСКОГО РЕГИОНАЛЬНОГО ОТДЕЛЕНИЯ </a:t>
            </a:r>
            <a:endParaRPr lang="ru-RU" b="1" dirty="0">
              <a:solidFill>
                <a:srgbClr val="0070C0"/>
              </a:solidFill>
              <a:effectLst>
                <a:innerShdw blurRad="63500" dist="50800" dir="18900000">
                  <a:srgbClr val="FFC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07639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52D409C-AFA0-4E3F-9158-D48EEDA82595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742FD4-006E-4ACF-BFC2-568EA5E02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D98A58-D49A-47C3-B9D8-94774DB4C507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A4AC42C7-BDED-4763-9123-D5BBDC95101F}"/>
              </a:ext>
            </a:extLst>
          </p:cNvPr>
          <p:cNvSpPr/>
          <p:nvPr/>
        </p:nvSpPr>
        <p:spPr>
          <a:xfrm>
            <a:off x="0" y="5234830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5D8280AD-7645-4FE9-8F2D-1B1ED8EB0DB9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D84B5B9-FE58-4540-A5ED-A659CB7A21EA}"/>
              </a:ext>
            </a:extLst>
          </p:cNvPr>
          <p:cNvSpPr txBox="1"/>
          <p:nvPr/>
        </p:nvSpPr>
        <p:spPr>
          <a:xfrm>
            <a:off x="0" y="94934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Arial Black" panose="020B0A04020102020204" pitchFamily="34" charset="0"/>
              </a:rPr>
              <a:t>Виды страхового обеспечения</a:t>
            </a:r>
            <a:endParaRPr lang="ru-RU" sz="3600" b="1" i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C7F6A927-F6FD-4C58-894F-F805052DD7C7}"/>
              </a:ext>
            </a:extLst>
          </p:cNvPr>
          <p:cNvSpPr/>
          <p:nvPr/>
        </p:nvSpPr>
        <p:spPr>
          <a:xfrm>
            <a:off x="253445" y="1530909"/>
            <a:ext cx="6100649" cy="14781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68A94C2-0291-4FF0-A413-069A331D7A32}"/>
              </a:ext>
            </a:extLst>
          </p:cNvPr>
          <p:cNvCxnSpPr>
            <a:cxnSpLocks/>
          </p:cNvCxnSpPr>
          <p:nvPr/>
        </p:nvCxnSpPr>
        <p:spPr>
          <a:xfrm>
            <a:off x="380828" y="4018433"/>
            <a:ext cx="201533" cy="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19AA442-9CBE-404A-AE23-A7DE5C807D4C}"/>
              </a:ext>
            </a:extLst>
          </p:cNvPr>
          <p:cNvSpPr/>
          <p:nvPr/>
        </p:nvSpPr>
        <p:spPr>
          <a:xfrm>
            <a:off x="534986" y="3779359"/>
            <a:ext cx="5800958" cy="4770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3B3DC9-283D-4B70-9000-90374A417D92}"/>
              </a:ext>
            </a:extLst>
          </p:cNvPr>
          <p:cNvSpPr txBox="1"/>
          <p:nvPr/>
        </p:nvSpPr>
        <p:spPr>
          <a:xfrm>
            <a:off x="318116" y="1630644"/>
            <a:ext cx="5935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 работникам (застрахованным гражданам), перечисляемые на их лицевой счет в банке (карта МИР) </a:t>
            </a:r>
          </a:p>
          <a:p>
            <a:pPr algn="ctr"/>
            <a:r>
              <a:rPr lang="ru-RU" sz="20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почтовым переводом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C83480F-5D63-453C-9827-0FB6FD3799B6}"/>
              </a:ext>
            </a:extLst>
          </p:cNvPr>
          <p:cNvCxnSpPr>
            <a:cxnSpLocks/>
          </p:cNvCxnSpPr>
          <p:nvPr/>
        </p:nvCxnSpPr>
        <p:spPr>
          <a:xfrm>
            <a:off x="384876" y="3234059"/>
            <a:ext cx="201533" cy="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C2B5F6FC-C0D1-4531-9FBC-9BF2035EE160}"/>
              </a:ext>
            </a:extLst>
          </p:cNvPr>
          <p:cNvSpPr/>
          <p:nvPr/>
        </p:nvSpPr>
        <p:spPr>
          <a:xfrm>
            <a:off x="534986" y="3105108"/>
            <a:ext cx="5800958" cy="6383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8798CF-6062-44FC-BCAB-F60942A14721}"/>
              </a:ext>
            </a:extLst>
          </p:cNvPr>
          <p:cNvSpPr txBox="1"/>
          <p:nvPr/>
        </p:nvSpPr>
        <p:spPr>
          <a:xfrm>
            <a:off x="971124" y="3813875"/>
            <a:ext cx="49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Пособие по беременности и родам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34E6C3D7-1830-46D2-A3F7-C2BBF4B530C9}"/>
              </a:ext>
            </a:extLst>
          </p:cNvPr>
          <p:cNvCxnSpPr>
            <a:cxnSpLocks/>
          </p:cNvCxnSpPr>
          <p:nvPr/>
        </p:nvCxnSpPr>
        <p:spPr>
          <a:xfrm flipH="1">
            <a:off x="369108" y="2809157"/>
            <a:ext cx="28879" cy="3437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C8498C07-B468-474E-8B74-08C559BC78C4}"/>
              </a:ext>
            </a:extLst>
          </p:cNvPr>
          <p:cNvCxnSpPr>
            <a:cxnSpLocks/>
          </p:cNvCxnSpPr>
          <p:nvPr/>
        </p:nvCxnSpPr>
        <p:spPr>
          <a:xfrm>
            <a:off x="389814" y="5623064"/>
            <a:ext cx="1613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2D9FD298-5E2F-4BBE-BC90-37BC4918B99D}"/>
              </a:ext>
            </a:extLst>
          </p:cNvPr>
          <p:cNvCxnSpPr>
            <a:cxnSpLocks/>
          </p:cNvCxnSpPr>
          <p:nvPr/>
        </p:nvCxnSpPr>
        <p:spPr>
          <a:xfrm>
            <a:off x="397987" y="4607951"/>
            <a:ext cx="201533" cy="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29BB1CFF-D3D6-4CCF-AC79-449BA0E96990}"/>
              </a:ext>
            </a:extLst>
          </p:cNvPr>
          <p:cNvSpPr/>
          <p:nvPr/>
        </p:nvSpPr>
        <p:spPr>
          <a:xfrm>
            <a:off x="499348" y="5393292"/>
            <a:ext cx="5836596" cy="4595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CF5B5BDE-35CF-4FBA-8C3F-5D1851259E21}"/>
              </a:ext>
            </a:extLst>
          </p:cNvPr>
          <p:cNvSpPr/>
          <p:nvPr/>
        </p:nvSpPr>
        <p:spPr>
          <a:xfrm>
            <a:off x="534986" y="4292478"/>
            <a:ext cx="5800958" cy="5961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8C5FC867-F310-4F59-8063-9685EADA044A}"/>
              </a:ext>
            </a:extLst>
          </p:cNvPr>
          <p:cNvCxnSpPr>
            <a:cxnSpLocks/>
          </p:cNvCxnSpPr>
          <p:nvPr/>
        </p:nvCxnSpPr>
        <p:spPr>
          <a:xfrm>
            <a:off x="396308" y="5148647"/>
            <a:ext cx="201533" cy="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A1E150D-6119-45B3-80AD-E053841273EE}"/>
              </a:ext>
            </a:extLst>
          </p:cNvPr>
          <p:cNvSpPr txBox="1"/>
          <p:nvPr/>
        </p:nvSpPr>
        <p:spPr>
          <a:xfrm>
            <a:off x="477217" y="4262994"/>
            <a:ext cx="589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пособие женщинам, вставшим на учет в ранние сроки беременности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1909CC6-D9F6-4143-B010-C954BF31177E}"/>
              </a:ext>
            </a:extLst>
          </p:cNvPr>
          <p:cNvSpPr txBox="1"/>
          <p:nvPr/>
        </p:nvSpPr>
        <p:spPr>
          <a:xfrm>
            <a:off x="544333" y="3092969"/>
            <a:ext cx="572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Пособие по временной нетрудоспособности,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том числе в связи с несчастным случаем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3DFB7F71-D30C-42CC-B000-8B30C52E58F0}"/>
              </a:ext>
            </a:extLst>
          </p:cNvPr>
          <p:cNvSpPr/>
          <p:nvPr/>
        </p:nvSpPr>
        <p:spPr>
          <a:xfrm>
            <a:off x="528929" y="4923792"/>
            <a:ext cx="5807016" cy="43321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49E2E6-6154-42FE-A8BC-11A74FE4B7D3}"/>
              </a:ext>
            </a:extLst>
          </p:cNvPr>
          <p:cNvSpPr txBox="1"/>
          <p:nvPr/>
        </p:nvSpPr>
        <p:spPr>
          <a:xfrm>
            <a:off x="520284" y="5448053"/>
            <a:ext cx="577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 по уходу за ребенком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93A69AE-D022-4CFA-BFEE-8E970DCB3A05}"/>
              </a:ext>
            </a:extLst>
          </p:cNvPr>
          <p:cNvSpPr txBox="1"/>
          <p:nvPr/>
        </p:nvSpPr>
        <p:spPr>
          <a:xfrm>
            <a:off x="528929" y="4980747"/>
            <a:ext cx="584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пособие при рождении ребенка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FC0C40F2-B042-4295-9EDB-F5332D04F80C}"/>
              </a:ext>
            </a:extLst>
          </p:cNvPr>
          <p:cNvSpPr/>
          <p:nvPr/>
        </p:nvSpPr>
        <p:spPr>
          <a:xfrm>
            <a:off x="6654185" y="1541871"/>
            <a:ext cx="5373879" cy="14781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2AC7A1D2-ADFB-4400-8D21-D2805A378515}"/>
              </a:ext>
            </a:extLst>
          </p:cNvPr>
          <p:cNvCxnSpPr>
            <a:cxnSpLocks/>
          </p:cNvCxnSpPr>
          <p:nvPr/>
        </p:nvCxnSpPr>
        <p:spPr>
          <a:xfrm>
            <a:off x="380828" y="6246952"/>
            <a:ext cx="1613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AB2FFE0-C6FA-4AF1-AE4D-DCDA6A899597}"/>
              </a:ext>
            </a:extLst>
          </p:cNvPr>
          <p:cNvSpPr txBox="1"/>
          <p:nvPr/>
        </p:nvSpPr>
        <p:spPr>
          <a:xfrm>
            <a:off x="6654185" y="1871757"/>
            <a:ext cx="5142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Компенсация </a:t>
            </a:r>
          </a:p>
          <a:p>
            <a:pPr algn="ctr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страхователю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3C80ABA6-36E8-4220-A071-0C5D3CFB085E}"/>
              </a:ext>
            </a:extLst>
          </p:cNvPr>
          <p:cNvSpPr/>
          <p:nvPr/>
        </p:nvSpPr>
        <p:spPr>
          <a:xfrm>
            <a:off x="499348" y="5887102"/>
            <a:ext cx="5836596" cy="7196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52190FA5-B693-4063-A19F-538FEFDEBC71}"/>
              </a:ext>
            </a:extLst>
          </p:cNvPr>
          <p:cNvCxnSpPr>
            <a:cxnSpLocks/>
          </p:cNvCxnSpPr>
          <p:nvPr/>
        </p:nvCxnSpPr>
        <p:spPr>
          <a:xfrm>
            <a:off x="6858928" y="4183207"/>
            <a:ext cx="201533" cy="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A8DA567-6372-48B1-98B5-3887A84D9BDB}"/>
              </a:ext>
            </a:extLst>
          </p:cNvPr>
          <p:cNvSpPr/>
          <p:nvPr/>
        </p:nvSpPr>
        <p:spPr>
          <a:xfrm>
            <a:off x="1206238" y="5923785"/>
            <a:ext cx="4402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Оплата дополнительного отпуска пострадавшему на производстве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1F60D39F-4109-4FCB-956C-45219C44A075}"/>
              </a:ext>
            </a:extLst>
          </p:cNvPr>
          <p:cNvSpPr/>
          <p:nvPr/>
        </p:nvSpPr>
        <p:spPr>
          <a:xfrm>
            <a:off x="7045562" y="3079165"/>
            <a:ext cx="4982502" cy="7196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8A44B453-7055-46C8-8C3A-6C230076AD69}"/>
              </a:ext>
            </a:extLst>
          </p:cNvPr>
          <p:cNvCxnSpPr>
            <a:cxnSpLocks/>
          </p:cNvCxnSpPr>
          <p:nvPr/>
        </p:nvCxnSpPr>
        <p:spPr>
          <a:xfrm>
            <a:off x="6854102" y="4924709"/>
            <a:ext cx="201533" cy="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4D79963F-D07D-42A8-B17A-099FFD69B502}"/>
              </a:ext>
            </a:extLst>
          </p:cNvPr>
          <p:cNvCxnSpPr>
            <a:cxnSpLocks/>
          </p:cNvCxnSpPr>
          <p:nvPr/>
        </p:nvCxnSpPr>
        <p:spPr>
          <a:xfrm flipH="1">
            <a:off x="6845117" y="2855729"/>
            <a:ext cx="8986" cy="304246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2AB4330C-8423-4D28-B735-C6453926E7B6}"/>
              </a:ext>
            </a:extLst>
          </p:cNvPr>
          <p:cNvSpPr/>
          <p:nvPr/>
        </p:nvSpPr>
        <p:spPr>
          <a:xfrm>
            <a:off x="7321853" y="3098440"/>
            <a:ext cx="4038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Оплата 4-х доп. дней по уходу за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ребенком-инвалидом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A9386CDB-2BE4-41C3-AFAC-87A8CCD8387E}"/>
              </a:ext>
            </a:extLst>
          </p:cNvPr>
          <p:cNvSpPr/>
          <p:nvPr/>
        </p:nvSpPr>
        <p:spPr>
          <a:xfrm>
            <a:off x="7029491" y="3856362"/>
            <a:ext cx="4982502" cy="5799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C38A9C80-14D7-44E8-8264-A794801D84F1}"/>
              </a:ext>
            </a:extLst>
          </p:cNvPr>
          <p:cNvCxnSpPr>
            <a:cxnSpLocks/>
          </p:cNvCxnSpPr>
          <p:nvPr/>
        </p:nvCxnSpPr>
        <p:spPr>
          <a:xfrm>
            <a:off x="6843502" y="3450007"/>
            <a:ext cx="201533" cy="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AE2564BD-6421-442D-8F90-24FE6AEC8B53}"/>
              </a:ext>
            </a:extLst>
          </p:cNvPr>
          <p:cNvSpPr/>
          <p:nvPr/>
        </p:nvSpPr>
        <p:spPr>
          <a:xfrm>
            <a:off x="7894861" y="3954635"/>
            <a:ext cx="2892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Пособие на погребение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xmlns="" id="{F495BE42-C8D4-4B2A-BE98-27CE79B69129}"/>
              </a:ext>
            </a:extLst>
          </p:cNvPr>
          <p:cNvSpPr/>
          <p:nvPr/>
        </p:nvSpPr>
        <p:spPr>
          <a:xfrm>
            <a:off x="7045562" y="4493819"/>
            <a:ext cx="4982502" cy="8152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93E47C66-EA50-4952-A27F-D2B8A1ECD997}"/>
              </a:ext>
            </a:extLst>
          </p:cNvPr>
          <p:cNvSpPr/>
          <p:nvPr/>
        </p:nvSpPr>
        <p:spPr>
          <a:xfrm>
            <a:off x="7266820" y="4422240"/>
            <a:ext cx="4348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Предупредительные меры по сокращению травматизма на производстве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F9EA11E4-7B66-4522-8586-B6ABBFA862DB}"/>
              </a:ext>
            </a:extLst>
          </p:cNvPr>
          <p:cNvSpPr/>
          <p:nvPr/>
        </p:nvSpPr>
        <p:spPr>
          <a:xfrm>
            <a:off x="7029491" y="5345570"/>
            <a:ext cx="4982502" cy="12979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1A7D895-B2CD-432A-9D37-C5439CA538F8}"/>
              </a:ext>
            </a:extLst>
          </p:cNvPr>
          <p:cNvSpPr/>
          <p:nvPr/>
        </p:nvSpPr>
        <p:spPr>
          <a:xfrm>
            <a:off x="7254382" y="5382112"/>
            <a:ext cx="4518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расходы страхователя на выплату пособия по временной нетрудоспособности за счет межбюджетных трансфертов 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E667F0AA-8B0A-4B88-91EE-F02AE2B9DFF3}"/>
              </a:ext>
            </a:extLst>
          </p:cNvPr>
          <p:cNvCxnSpPr>
            <a:cxnSpLocks/>
          </p:cNvCxnSpPr>
          <p:nvPr/>
        </p:nvCxnSpPr>
        <p:spPr>
          <a:xfrm>
            <a:off x="6830521" y="5886327"/>
            <a:ext cx="201533" cy="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9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0E57B2F-7122-43A0-88B3-9F9520C36270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AFA0A1-F692-4D04-9D96-7922204BC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32B835-B328-46A4-BF50-A86886992674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86E69B10-A974-45BD-A820-16C6FE2AD6D9}"/>
              </a:ext>
            </a:extLst>
          </p:cNvPr>
          <p:cNvSpPr/>
          <p:nvPr/>
        </p:nvSpPr>
        <p:spPr>
          <a:xfrm>
            <a:off x="0" y="5234830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B42B3729-840C-44BA-B607-51178C1FDA44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AFFF97B-23F3-4AFD-A54F-8B1BCAE88093}"/>
              </a:ext>
            </a:extLst>
          </p:cNvPr>
          <p:cNvSpPr/>
          <p:nvPr/>
        </p:nvSpPr>
        <p:spPr>
          <a:xfrm>
            <a:off x="0" y="100962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назначения пособий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8D5E46C-9806-4D3A-8248-9879FFF59F0E}"/>
              </a:ext>
            </a:extLst>
          </p:cNvPr>
          <p:cNvSpPr/>
          <p:nvPr/>
        </p:nvSpPr>
        <p:spPr>
          <a:xfrm>
            <a:off x="407621" y="1655959"/>
            <a:ext cx="11376757" cy="5083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509FB7-0ACF-450C-A901-5AD4D3972A65}"/>
              </a:ext>
            </a:extLst>
          </p:cNvPr>
          <p:cNvSpPr txBox="1"/>
          <p:nvPr/>
        </p:nvSpPr>
        <p:spPr>
          <a:xfrm>
            <a:off x="875953" y="3333860"/>
            <a:ext cx="1737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</a:p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(застрахованное лица)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9701AF6-E590-41A4-B0EF-BD389060E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0" y="1580741"/>
            <a:ext cx="1354004" cy="17543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6FC25D8-5AC8-497F-B3AF-94B7DC9D99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9" y="1590379"/>
            <a:ext cx="1172159" cy="15704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33FEA4D-C6C0-4948-B08B-BE5E09F1BED3}"/>
              </a:ext>
            </a:extLst>
          </p:cNvPr>
          <p:cNvSpPr txBox="1"/>
          <p:nvPr/>
        </p:nvSpPr>
        <p:spPr>
          <a:xfrm>
            <a:off x="3367398" y="3201453"/>
            <a:ext cx="4547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Заявление о выплате соответствующего вида пособия, 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комплект документов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6019674-4C78-4614-96B8-3264E4839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16" y="1642684"/>
            <a:ext cx="2725007" cy="1719100"/>
          </a:xfrm>
          <a:prstGeom prst="rect">
            <a:avLst/>
          </a:prstGeom>
        </p:spPr>
      </p:pic>
      <p:sp>
        <p:nvSpPr>
          <p:cNvPr id="20" name="Стрелка: шеврон 19">
            <a:extLst>
              <a:ext uri="{FF2B5EF4-FFF2-40B4-BE49-F238E27FC236}">
                <a16:creationId xmlns:a16="http://schemas.microsoft.com/office/drawing/2014/main" xmlns="" id="{5F00B4AF-ED9E-4211-8E0E-357E35EAFD5A}"/>
              </a:ext>
            </a:extLst>
          </p:cNvPr>
          <p:cNvSpPr/>
          <p:nvPr/>
        </p:nvSpPr>
        <p:spPr>
          <a:xfrm>
            <a:off x="3228262" y="2158233"/>
            <a:ext cx="1172159" cy="913076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xmlns="" id="{C9686019-4EAC-457B-A946-0412BCC1BEA1}"/>
              </a:ext>
            </a:extLst>
          </p:cNvPr>
          <p:cNvSpPr/>
          <p:nvPr/>
        </p:nvSpPr>
        <p:spPr>
          <a:xfrm>
            <a:off x="7152963" y="2162977"/>
            <a:ext cx="1172159" cy="913076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54A2124-F5C6-4F3B-A8B8-D17397A64795}"/>
              </a:ext>
            </a:extLst>
          </p:cNvPr>
          <p:cNvSpPr txBox="1"/>
          <p:nvPr/>
        </p:nvSpPr>
        <p:spPr>
          <a:xfrm>
            <a:off x="9192971" y="3361784"/>
            <a:ext cx="190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</a:p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(страхователь)</a:t>
            </a: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xmlns="" id="{1AA0F307-46A6-4071-B047-BA35DAB713C5}"/>
              </a:ext>
            </a:extLst>
          </p:cNvPr>
          <p:cNvSpPr/>
          <p:nvPr/>
        </p:nvSpPr>
        <p:spPr>
          <a:xfrm rot="5400000">
            <a:off x="9894308" y="3839730"/>
            <a:ext cx="646331" cy="772510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87B676A-88B7-4A76-945C-5AFC60178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913">
            <a:off x="8736391" y="4312934"/>
            <a:ext cx="641241" cy="6534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3D943B-9667-4BF1-86FF-18E90D246507}"/>
              </a:ext>
            </a:extLst>
          </p:cNvPr>
          <p:cNvSpPr txBox="1"/>
          <p:nvPr/>
        </p:nvSpPr>
        <p:spPr>
          <a:xfrm>
            <a:off x="8845221" y="4586759"/>
            <a:ext cx="2601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Не позднее </a:t>
            </a: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календарных дней: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71DE190-30CE-46B0-B04B-DC020806A14D}"/>
              </a:ext>
            </a:extLst>
          </p:cNvPr>
          <p:cNvSpPr/>
          <p:nvPr/>
        </p:nvSpPr>
        <p:spPr>
          <a:xfrm>
            <a:off x="6879566" y="5215316"/>
            <a:ext cx="4904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численности более 25 человек –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реестр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сведений,</a:t>
            </a:r>
          </a:p>
          <a:p>
            <a:pPr lvl="0" algn="ctr">
              <a:lnSpc>
                <a:spcPct val="100000"/>
              </a:lnSpc>
            </a:pP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численности 25 человек и менее –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реестр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сведений </a:t>
            </a:r>
          </a:p>
          <a:p>
            <a:pPr lvl="0" algn="ctr"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или пакет документов и опись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136172B-C612-41EA-A93E-4C1209CDD3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04" y="4567726"/>
            <a:ext cx="1650093" cy="1479288"/>
          </a:xfrm>
          <a:prstGeom prst="rect">
            <a:avLst/>
          </a:prstGeom>
        </p:spPr>
      </p:pic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xmlns="" id="{997785E5-38FA-4776-9E4D-4C6BAA8CEA4A}"/>
              </a:ext>
            </a:extLst>
          </p:cNvPr>
          <p:cNvSpPr/>
          <p:nvPr/>
        </p:nvSpPr>
        <p:spPr>
          <a:xfrm flipH="1">
            <a:off x="5897192" y="4937015"/>
            <a:ext cx="1121505" cy="913076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0E5A3E6-EAB9-435D-9CA0-6B6FAEFBC1E7}"/>
              </a:ext>
            </a:extLst>
          </p:cNvPr>
          <p:cNvSpPr txBox="1"/>
          <p:nvPr/>
        </p:nvSpPr>
        <p:spPr>
          <a:xfrm>
            <a:off x="3747558" y="6094870"/>
            <a:ext cx="214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ФСС РФ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трелка: шеврон 32">
            <a:extLst>
              <a:ext uri="{FF2B5EF4-FFF2-40B4-BE49-F238E27FC236}">
                <a16:creationId xmlns:a16="http://schemas.microsoft.com/office/drawing/2014/main" xmlns="" id="{DBCAFC84-94B1-4082-9A02-0A371F8EF330}"/>
              </a:ext>
            </a:extLst>
          </p:cNvPr>
          <p:cNvSpPr/>
          <p:nvPr/>
        </p:nvSpPr>
        <p:spPr>
          <a:xfrm flipH="1">
            <a:off x="2573250" y="4940904"/>
            <a:ext cx="1121505" cy="913076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50800" dist="38100" dir="10800000" algn="r" rotWithShape="0">
              <a:srgbClr val="FFC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B3C0897-EF2A-4556-8A5D-2D4A92BF3D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50" y="4742733"/>
            <a:ext cx="1121505" cy="13166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20314B2-7DC2-4AAE-8D22-BCCB62B12F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786">
            <a:off x="608691" y="4390239"/>
            <a:ext cx="685218" cy="698777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1ED9358-8BAA-4B4E-AB7C-7D184D8ACF6F}"/>
              </a:ext>
            </a:extLst>
          </p:cNvPr>
          <p:cNvSpPr/>
          <p:nvPr/>
        </p:nvSpPr>
        <p:spPr>
          <a:xfrm>
            <a:off x="741048" y="6022911"/>
            <a:ext cx="2339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позднее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календарных дней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1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CC289743-D8ED-4702-8ED1-BEED28657DD4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C91B63-F85C-4D12-8698-0E4A83F2C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247030-AC01-4665-81FB-DEE2D5B87743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9FD9142A-9C8A-492B-ACC0-5DFEE52DA692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BF503473-A364-45FF-897B-7998183A336C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016411C-FF93-4911-B736-568F583ABFE4}"/>
              </a:ext>
            </a:extLst>
          </p:cNvPr>
          <p:cNvSpPr/>
          <p:nvPr/>
        </p:nvSpPr>
        <p:spPr>
          <a:xfrm>
            <a:off x="-1" y="1028048"/>
            <a:ext cx="1219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algn="ctr">
              <a:tabLst>
                <a:tab pos="2063750" algn="l"/>
              </a:tabLst>
            </a:pPr>
            <a:r>
              <a:rPr lang="ru-RU" sz="3600" b="1" dirty="0">
                <a:solidFill>
                  <a:srgbClr val="00B0F0"/>
                </a:solidFill>
                <a:effectLst>
                  <a:outerShdw blurRad="63500" sx="102000" sy="102000" algn="ctr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Сроки выплаты пособий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1B5FCADF-7FEE-44A4-B49C-1009F33237DE}"/>
              </a:ext>
            </a:extLst>
          </p:cNvPr>
          <p:cNvSpPr/>
          <p:nvPr/>
        </p:nvSpPr>
        <p:spPr>
          <a:xfrm>
            <a:off x="407620" y="1658911"/>
            <a:ext cx="11376757" cy="5083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3E6404-791B-4E0B-BAE1-44D5BBA333C7}"/>
              </a:ext>
            </a:extLst>
          </p:cNvPr>
          <p:cNvSpPr txBox="1"/>
          <p:nvPr/>
        </p:nvSpPr>
        <p:spPr>
          <a:xfrm>
            <a:off x="829602" y="3104298"/>
            <a:ext cx="1737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</a:p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(застрахованное лица)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82D9329-5E19-4821-AB00-29A0B7C92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18" y="1875707"/>
            <a:ext cx="915706" cy="11864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8EBBE90-A8A9-4EDE-82B2-DF729619D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434" y="1902001"/>
            <a:ext cx="2128772" cy="13429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4DE210-2F3B-4442-958F-D1EFB9BD1A90}"/>
              </a:ext>
            </a:extLst>
          </p:cNvPr>
          <p:cNvSpPr txBox="1"/>
          <p:nvPr/>
        </p:nvSpPr>
        <p:spPr>
          <a:xfrm>
            <a:off x="9557606" y="3283994"/>
            <a:ext cx="190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</a:p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(страхователь)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CB6DE07F-7160-446E-A930-6178C61E52CB}"/>
              </a:ext>
            </a:extLst>
          </p:cNvPr>
          <p:cNvSpPr/>
          <p:nvPr/>
        </p:nvSpPr>
        <p:spPr>
          <a:xfrm>
            <a:off x="2951321" y="2415393"/>
            <a:ext cx="6123710" cy="42100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6FBE9669-7A54-494C-BF81-A820168404C1}"/>
              </a:ext>
            </a:extLst>
          </p:cNvPr>
          <p:cNvSpPr/>
          <p:nvPr/>
        </p:nvSpPr>
        <p:spPr>
          <a:xfrm rot="10800000">
            <a:off x="2868040" y="2754962"/>
            <a:ext cx="6267118" cy="44200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7BDF50D-5A58-42D9-BF66-BAB682D94B7E}"/>
              </a:ext>
            </a:extLst>
          </p:cNvPr>
          <p:cNvSpPr/>
          <p:nvPr/>
        </p:nvSpPr>
        <p:spPr>
          <a:xfrm>
            <a:off x="3552890" y="1898272"/>
            <a:ext cx="4754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Заявление, документы, подтверждающие право на пособие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98A8B52-092E-42E0-BE47-3216DDD33C1D}"/>
              </a:ext>
            </a:extLst>
          </p:cNvPr>
          <p:cNvSpPr/>
          <p:nvPr/>
        </p:nvSpPr>
        <p:spPr>
          <a:xfrm>
            <a:off x="3646007" y="3084160"/>
            <a:ext cx="4754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Пособие за первые 3 дня временной нетрудоспособности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1D44462-0443-44A7-8D24-46633824542D}"/>
              </a:ext>
            </a:extLst>
          </p:cNvPr>
          <p:cNvSpPr/>
          <p:nvPr/>
        </p:nvSpPr>
        <p:spPr>
          <a:xfrm>
            <a:off x="5413001" y="3958786"/>
            <a:ext cx="38343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численности более 25 человек – </a:t>
            </a:r>
          </a:p>
          <a:p>
            <a:pPr lvl="0" algn="ctr">
              <a:lnSpc>
                <a:spcPct val="100000"/>
              </a:lnSpc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реестр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сведений,</a:t>
            </a:r>
          </a:p>
          <a:p>
            <a:pPr lvl="0" algn="ctr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численности 25 человек и менее – </a:t>
            </a:r>
          </a:p>
          <a:p>
            <a:pPr lvl="0" algn="ctr">
              <a:lnSpc>
                <a:spcPct val="100000"/>
              </a:lnSpc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реестр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</a:t>
            </a:r>
          </a:p>
          <a:p>
            <a:pPr lvl="0" algn="ctr">
              <a:lnSpc>
                <a:spcPct val="100000"/>
              </a:lnSpc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пакет документов и опись</a:t>
            </a:r>
          </a:p>
        </p:txBody>
      </p:sp>
      <p:sp>
        <p:nvSpPr>
          <p:cNvPr id="22" name="Стрелка углом 23">
            <a:extLst>
              <a:ext uri="{FF2B5EF4-FFF2-40B4-BE49-F238E27FC236}">
                <a16:creationId xmlns:a16="http://schemas.microsoft.com/office/drawing/2014/main" xmlns="" id="{0149923E-9DFE-473D-A646-A396475E6CF3}"/>
              </a:ext>
            </a:extLst>
          </p:cNvPr>
          <p:cNvSpPr/>
          <p:nvPr/>
        </p:nvSpPr>
        <p:spPr>
          <a:xfrm rot="10800000">
            <a:off x="8493423" y="2871994"/>
            <a:ext cx="777966" cy="2533816"/>
          </a:xfrm>
          <a:prstGeom prst="ben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D3E1C90-56AB-48E5-88EF-22AD95EC5BDF}"/>
              </a:ext>
            </a:extLst>
          </p:cNvPr>
          <p:cNvSpPr/>
          <p:nvPr/>
        </p:nvSpPr>
        <p:spPr>
          <a:xfrm>
            <a:off x="9741512" y="4475882"/>
            <a:ext cx="195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в порядке,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возвращаются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доработку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028D8B9-4697-496B-AE4A-46D1EEDC5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54" y="4529820"/>
            <a:ext cx="1650093" cy="1479288"/>
          </a:xfrm>
          <a:prstGeom prst="rect">
            <a:avLst/>
          </a:prstGeom>
        </p:spPr>
      </p:pic>
      <p:sp>
        <p:nvSpPr>
          <p:cNvPr id="25" name="Стрелка углом 35">
            <a:extLst>
              <a:ext uri="{FF2B5EF4-FFF2-40B4-BE49-F238E27FC236}">
                <a16:creationId xmlns:a16="http://schemas.microsoft.com/office/drawing/2014/main" xmlns="" id="{E15B618C-BBBB-41A9-B8D5-D26EBF287DAE}"/>
              </a:ext>
            </a:extLst>
          </p:cNvPr>
          <p:cNvSpPr/>
          <p:nvPr/>
        </p:nvSpPr>
        <p:spPr>
          <a:xfrm rot="16200000">
            <a:off x="1200845" y="4369206"/>
            <a:ext cx="2021024" cy="955290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0038006E-D32D-453C-AA9E-D3D721711A92}"/>
              </a:ext>
            </a:extLst>
          </p:cNvPr>
          <p:cNvSpPr/>
          <p:nvPr/>
        </p:nvSpPr>
        <p:spPr>
          <a:xfrm>
            <a:off x="2668179" y="5615189"/>
            <a:ext cx="1149410" cy="2383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9">
            <a:extLst>
              <a:ext uri="{FF2B5EF4-FFF2-40B4-BE49-F238E27FC236}">
                <a16:creationId xmlns:a16="http://schemas.microsoft.com/office/drawing/2014/main" xmlns="" id="{D75E0709-0D0B-4296-8468-6F04DB1824B7}"/>
              </a:ext>
            </a:extLst>
          </p:cNvPr>
          <p:cNvSpPr/>
          <p:nvPr/>
        </p:nvSpPr>
        <p:spPr>
          <a:xfrm>
            <a:off x="8829994" y="3218388"/>
            <a:ext cx="898217" cy="2623603"/>
          </a:xfrm>
          <a:prstGeom prst="bent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CF7DA23-5B56-4AFE-8339-C65B1BD14683}"/>
              </a:ext>
            </a:extLst>
          </p:cNvPr>
          <p:cNvSpPr/>
          <p:nvPr/>
        </p:nvSpPr>
        <p:spPr>
          <a:xfrm>
            <a:off x="5373873" y="5618243"/>
            <a:ext cx="3463350" cy="2237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724B0A2-3DE8-4A10-B418-F2E141AC73B7}"/>
              </a:ext>
            </a:extLst>
          </p:cNvPr>
          <p:cNvSpPr/>
          <p:nvPr/>
        </p:nvSpPr>
        <p:spPr>
          <a:xfrm>
            <a:off x="9792449" y="5615189"/>
            <a:ext cx="195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рабочих дней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A0CFEB0-EB01-4A4D-84B0-C5BCD703306B}"/>
              </a:ext>
            </a:extLst>
          </p:cNvPr>
          <p:cNvSpPr txBox="1"/>
          <p:nvPr/>
        </p:nvSpPr>
        <p:spPr>
          <a:xfrm>
            <a:off x="1880089" y="4405589"/>
            <a:ext cx="2170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порядке,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выплата пособия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7336C4C-757A-4096-BBFE-897EB2CA6D15}"/>
              </a:ext>
            </a:extLst>
          </p:cNvPr>
          <p:cNvSpPr/>
          <p:nvPr/>
        </p:nvSpPr>
        <p:spPr>
          <a:xfrm>
            <a:off x="1880089" y="5862787"/>
            <a:ext cx="20395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календарных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дней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1D10273D-3B07-490D-96F6-F05B94B90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786">
            <a:off x="917587" y="5635133"/>
            <a:ext cx="685218" cy="69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F90DE1B8-BC4B-4B68-88C9-2054E1C292A8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1A3697-7A62-49B6-9EB6-5CFF172B94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072377-B48B-48A0-8160-C7B1FB177373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9BBEFCAE-A5A8-4B85-B81E-D9C043CE6298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C2399ABB-758F-4691-A787-66F9F67F1BB9}"/>
              </a:ext>
            </a:extLst>
          </p:cNvPr>
          <p:cNvSpPr/>
          <p:nvPr/>
        </p:nvSpPr>
        <p:spPr>
          <a:xfrm>
            <a:off x="313188" y="1167505"/>
            <a:ext cx="11565623" cy="336396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10800000" algn="r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8F421DC4-5009-4D67-8D53-752D2C1C68CB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33CC9B4-FF45-442C-892B-332F16D77AA4}"/>
              </a:ext>
            </a:extLst>
          </p:cNvPr>
          <p:cNvSpPr/>
          <p:nvPr/>
        </p:nvSpPr>
        <p:spPr>
          <a:xfrm>
            <a:off x="3382015" y="1687107"/>
            <a:ext cx="8211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5 календарных дней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 получения от работника заявления и документов необходимых для назначения и выплаты пособий представляет в Фонд необходимый пакет документов.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D81B3AD-804B-41F5-AB76-99E2588B138F}"/>
              </a:ext>
            </a:extLst>
          </p:cNvPr>
          <p:cNvSpPr/>
          <p:nvPr/>
        </p:nvSpPr>
        <p:spPr>
          <a:xfrm>
            <a:off x="2049597" y="1220071"/>
            <a:ext cx="3266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СТРАХОВАТЕЛЬ:</a:t>
            </a:r>
            <a:r>
              <a:rPr lang="ru-RU" b="1" dirty="0">
                <a:solidFill>
                  <a:srgbClr val="00206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14D7160-456C-48B8-8C46-7819EAD34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7" y="1311293"/>
            <a:ext cx="3171127" cy="264687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F64807D-DE66-4F7A-AE42-FEC4B2144DFA}"/>
              </a:ext>
            </a:extLst>
          </p:cNvPr>
          <p:cNvSpPr/>
          <p:nvPr/>
        </p:nvSpPr>
        <p:spPr>
          <a:xfrm>
            <a:off x="3905753" y="2500922"/>
            <a:ext cx="7163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Страхователи должны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представлять в Фонд: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071B6F3-0B81-49C1-8CFD-52DD6DC47B39}"/>
              </a:ext>
            </a:extLst>
          </p:cNvPr>
          <p:cNvSpPr/>
          <p:nvPr/>
        </p:nvSpPr>
        <p:spPr>
          <a:xfrm>
            <a:off x="3504902" y="2945882"/>
            <a:ext cx="82113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численности </a:t>
            </a:r>
            <a:r>
              <a:rPr 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25 человек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реестр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численности </a:t>
            </a:r>
            <a:r>
              <a:rPr 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человек и менее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реестр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документов, подтверждающих право на пособие и опись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A08BE08-C465-4F42-B845-3D8FD8874A50}"/>
              </a:ext>
            </a:extLst>
          </p:cNvPr>
          <p:cNvSpPr/>
          <p:nvPr/>
        </p:nvSpPr>
        <p:spPr>
          <a:xfrm>
            <a:off x="5966349" y="4000331"/>
            <a:ext cx="2827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5 видам пособий: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9ED2E5DA-8CE9-490B-BD60-06A75CCAADA7}"/>
              </a:ext>
            </a:extLst>
          </p:cNvPr>
          <p:cNvCxnSpPr/>
          <p:nvPr/>
        </p:nvCxnSpPr>
        <p:spPr>
          <a:xfrm>
            <a:off x="657920" y="4425206"/>
            <a:ext cx="1051916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96D74D83-90DA-437E-8567-7B04481024D4}"/>
              </a:ext>
            </a:extLst>
          </p:cNvPr>
          <p:cNvSpPr/>
          <p:nvPr/>
        </p:nvSpPr>
        <p:spPr>
          <a:xfrm>
            <a:off x="169186" y="4767331"/>
            <a:ext cx="2467010" cy="14095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2E6476B-27D9-4E92-91D7-E3BFE40516B3}"/>
              </a:ext>
            </a:extLst>
          </p:cNvPr>
          <p:cNvSpPr/>
          <p:nvPr/>
        </p:nvSpPr>
        <p:spPr>
          <a:xfrm>
            <a:off x="142332" y="4991624"/>
            <a:ext cx="2587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Пособие по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временной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нетрудоспособности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C966452F-294C-4108-AC23-F69B2D434852}"/>
              </a:ext>
            </a:extLst>
          </p:cNvPr>
          <p:cNvSpPr/>
          <p:nvPr/>
        </p:nvSpPr>
        <p:spPr>
          <a:xfrm>
            <a:off x="2756754" y="4748531"/>
            <a:ext cx="2130357" cy="14095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86CD0F2D-1D3E-47A2-A7B1-1140EAFB576D}"/>
              </a:ext>
            </a:extLst>
          </p:cNvPr>
          <p:cNvSpPr/>
          <p:nvPr/>
        </p:nvSpPr>
        <p:spPr>
          <a:xfrm>
            <a:off x="2890386" y="5016420"/>
            <a:ext cx="1863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Пособие по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беременности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родам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AC1E9647-7056-4010-BB8E-A9C64B9123CC}"/>
              </a:ext>
            </a:extLst>
          </p:cNvPr>
          <p:cNvSpPr/>
          <p:nvPr/>
        </p:nvSpPr>
        <p:spPr>
          <a:xfrm>
            <a:off x="5007669" y="4748532"/>
            <a:ext cx="2467010" cy="14283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B13B8D0-D3E6-4CB0-8644-361837165726}"/>
              </a:ext>
            </a:extLst>
          </p:cNvPr>
          <p:cNvSpPr/>
          <p:nvPr/>
        </p:nvSpPr>
        <p:spPr>
          <a:xfrm>
            <a:off x="4988961" y="4699521"/>
            <a:ext cx="2547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пособие женщинам, вставшим на учет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 ранние сроки беременности 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77AA34A0-2FC6-4D60-9851-5A3AF5BBDE09}"/>
              </a:ext>
            </a:extLst>
          </p:cNvPr>
          <p:cNvSpPr/>
          <p:nvPr/>
        </p:nvSpPr>
        <p:spPr>
          <a:xfrm>
            <a:off x="7578568" y="4731269"/>
            <a:ext cx="2239425" cy="14095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028DFC1B-C7A8-407C-918E-DBBE30DF845B}"/>
              </a:ext>
            </a:extLst>
          </p:cNvPr>
          <p:cNvSpPr/>
          <p:nvPr/>
        </p:nvSpPr>
        <p:spPr>
          <a:xfrm>
            <a:off x="9888137" y="4755107"/>
            <a:ext cx="2130357" cy="14095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EE803F4-6148-4141-B6C3-77C7F994C513}"/>
              </a:ext>
            </a:extLst>
          </p:cNvPr>
          <p:cNvSpPr/>
          <p:nvPr/>
        </p:nvSpPr>
        <p:spPr>
          <a:xfrm>
            <a:off x="7578568" y="4859700"/>
            <a:ext cx="2239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пособие при рождении ребенка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1FE6FD4-CED2-4DC3-BEC2-AA089A4A1873}"/>
              </a:ext>
            </a:extLst>
          </p:cNvPr>
          <p:cNvSpPr/>
          <p:nvPr/>
        </p:nvSpPr>
        <p:spPr>
          <a:xfrm>
            <a:off x="10066505" y="4859699"/>
            <a:ext cx="187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 по уходу за ребенком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873D41CD-0AF1-4E79-9784-6C6D509EDF77}"/>
              </a:ext>
            </a:extLst>
          </p:cNvPr>
          <p:cNvCxnSpPr/>
          <p:nvPr/>
        </p:nvCxnSpPr>
        <p:spPr>
          <a:xfrm>
            <a:off x="657920" y="4425206"/>
            <a:ext cx="0" cy="3233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7875D5E7-4346-455A-8C30-3D9AAC884BA5}"/>
              </a:ext>
            </a:extLst>
          </p:cNvPr>
          <p:cNvCxnSpPr/>
          <p:nvPr/>
        </p:nvCxnSpPr>
        <p:spPr>
          <a:xfrm>
            <a:off x="11177081" y="4400441"/>
            <a:ext cx="0" cy="3233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939E8570-69BD-4C02-B65D-12530FD5A3E0}"/>
              </a:ext>
            </a:extLst>
          </p:cNvPr>
          <p:cNvCxnSpPr/>
          <p:nvPr/>
        </p:nvCxnSpPr>
        <p:spPr>
          <a:xfrm>
            <a:off x="3821932" y="4407944"/>
            <a:ext cx="0" cy="3233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2BF1558C-BC78-460D-B228-588142CB8265}"/>
              </a:ext>
            </a:extLst>
          </p:cNvPr>
          <p:cNvCxnSpPr/>
          <p:nvPr/>
        </p:nvCxnSpPr>
        <p:spPr>
          <a:xfrm>
            <a:off x="6236893" y="4407944"/>
            <a:ext cx="0" cy="3233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A2EE2F1-3A03-4D3E-95C2-259752AF027C}"/>
              </a:ext>
            </a:extLst>
          </p:cNvPr>
          <p:cNvCxnSpPr/>
          <p:nvPr/>
        </p:nvCxnSpPr>
        <p:spPr>
          <a:xfrm>
            <a:off x="8616927" y="4402307"/>
            <a:ext cx="0" cy="3233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4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xmlns="" id="{30E87F23-222A-4EBF-9C7F-880F1E096BDD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F9306313-8239-45DC-95D1-9256B423F63B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50703020-4583-4705-8660-9E690592098B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BA0DA87-FF3E-4918-962C-599AAF0FE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67EF3-A015-4C9D-A06C-A4970B37285A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02BE091-D82D-4351-B563-301049D71C34}"/>
              </a:ext>
            </a:extLst>
          </p:cNvPr>
          <p:cNvSpPr/>
          <p:nvPr/>
        </p:nvSpPr>
        <p:spPr>
          <a:xfrm>
            <a:off x="1" y="1093665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обращения за выплатами и алгоритм действий </a:t>
            </a:r>
          </a:p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субъектов обязательного социального страхования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C063301-1271-4FDD-B610-44A4D9962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099" y="2094155"/>
            <a:ext cx="4417775" cy="2400338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2779595C-EA79-458E-8F96-93EF2D7D1B2F}"/>
              </a:ext>
            </a:extLst>
          </p:cNvPr>
          <p:cNvSpPr/>
          <p:nvPr/>
        </p:nvSpPr>
        <p:spPr>
          <a:xfrm>
            <a:off x="5369059" y="3468196"/>
            <a:ext cx="1585609" cy="15614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CC141EA2-4681-4F48-8233-7928B127C7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03" y="3588223"/>
            <a:ext cx="1522505" cy="186307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893B5F39-EAC7-4560-99E0-99C5BCA393A3}"/>
              </a:ext>
            </a:extLst>
          </p:cNvPr>
          <p:cNvSpPr/>
          <p:nvPr/>
        </p:nvSpPr>
        <p:spPr>
          <a:xfrm>
            <a:off x="184110" y="2117317"/>
            <a:ext cx="3377612" cy="10713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5335987-4117-4D54-B0A2-2E0B9A79E57C}"/>
              </a:ext>
            </a:extLst>
          </p:cNvPr>
          <p:cNvSpPr/>
          <p:nvPr/>
        </p:nvSpPr>
        <p:spPr>
          <a:xfrm>
            <a:off x="171892" y="2150145"/>
            <a:ext cx="3377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Работодатель с численностью работников </a:t>
            </a:r>
          </a:p>
          <a:p>
            <a:pPr lvl="0" algn="ctr"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человек</a:t>
            </a:r>
            <a:r>
              <a:rPr lang="ru-RU" altLang="ru-RU" sz="20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менее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B8407821-7B0E-4437-BE1D-2F4E1B0A8804}"/>
              </a:ext>
            </a:extLst>
          </p:cNvPr>
          <p:cNvSpPr/>
          <p:nvPr/>
        </p:nvSpPr>
        <p:spPr>
          <a:xfrm>
            <a:off x="620924" y="3317766"/>
            <a:ext cx="3377612" cy="1218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86B0BC6-ACCB-450B-8724-008A42F1759C}"/>
              </a:ext>
            </a:extLst>
          </p:cNvPr>
          <p:cNvSpPr/>
          <p:nvPr/>
        </p:nvSpPr>
        <p:spPr>
          <a:xfrm>
            <a:off x="523169" y="3296863"/>
            <a:ext cx="3536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передает в региональное отделение Фонда </a:t>
            </a:r>
          </a:p>
          <a:p>
            <a:pPr lvl="0" algn="ctr"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5 календарных дней</a:t>
            </a:r>
            <a:endParaRPr lang="ru-RU" altLang="ru-RU" sz="20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углом вверх 7">
            <a:extLst>
              <a:ext uri="{FF2B5EF4-FFF2-40B4-BE49-F238E27FC236}">
                <a16:creationId xmlns:a16="http://schemas.microsoft.com/office/drawing/2014/main" xmlns="" id="{408315CC-1AE9-4F23-8473-9D6EA0C9EBB8}"/>
              </a:ext>
            </a:extLst>
          </p:cNvPr>
          <p:cNvSpPr/>
          <p:nvPr/>
        </p:nvSpPr>
        <p:spPr bwMode="auto">
          <a:xfrm rot="5400000">
            <a:off x="60006" y="3591654"/>
            <a:ext cx="1152525" cy="360362"/>
          </a:xfrm>
          <a:prstGeom prst="bentUpArrow">
            <a:avLst>
              <a:gd name="adj1" fmla="val 30347"/>
              <a:gd name="adj2" fmla="val 31683"/>
              <a:gd name="adj3" fmla="val 5000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B7F95BFE-084C-4A60-9ECC-7D42A995B3E1}"/>
              </a:ext>
            </a:extLst>
          </p:cNvPr>
          <p:cNvSpPr/>
          <p:nvPr/>
        </p:nvSpPr>
        <p:spPr>
          <a:xfrm>
            <a:off x="1860698" y="4696367"/>
            <a:ext cx="2504367" cy="8699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66C1461-0010-4BF6-A0E1-DCCA35551879}"/>
              </a:ext>
            </a:extLst>
          </p:cNvPr>
          <p:cNvSpPr/>
          <p:nvPr/>
        </p:nvSpPr>
        <p:spPr>
          <a:xfrm>
            <a:off x="1853131" y="4623511"/>
            <a:ext cx="2504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заявление,</a:t>
            </a:r>
          </a:p>
          <a:p>
            <a:pPr lvl="0" algn="ctr">
              <a:defRPr/>
            </a:pP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документы,</a:t>
            </a:r>
          </a:p>
          <a:p>
            <a:pPr lvl="0" algn="ctr">
              <a:defRPr/>
            </a:pP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опись </a:t>
            </a:r>
          </a:p>
        </p:txBody>
      </p:sp>
      <p:sp>
        <p:nvSpPr>
          <p:cNvPr id="30" name="Стрелка углом вверх 6">
            <a:extLst>
              <a:ext uri="{FF2B5EF4-FFF2-40B4-BE49-F238E27FC236}">
                <a16:creationId xmlns:a16="http://schemas.microsoft.com/office/drawing/2014/main" xmlns="" id="{614F66A9-6F57-4E0D-9461-400F09A99B88}"/>
              </a:ext>
            </a:extLst>
          </p:cNvPr>
          <p:cNvSpPr/>
          <p:nvPr/>
        </p:nvSpPr>
        <p:spPr bwMode="auto">
          <a:xfrm rot="5400000">
            <a:off x="400348" y="5024195"/>
            <a:ext cx="1335307" cy="360363"/>
          </a:xfrm>
          <a:prstGeom prst="bentUpArrow">
            <a:avLst>
              <a:gd name="adj1" fmla="val 30347"/>
              <a:gd name="adj2" fmla="val 31683"/>
              <a:gd name="adj3" fmla="val 5000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6CDAE342-5EE0-4EA8-BF50-C31A55FC148F}"/>
              </a:ext>
            </a:extLst>
          </p:cNvPr>
          <p:cNvSpPr/>
          <p:nvPr/>
        </p:nvSpPr>
        <p:spPr>
          <a:xfrm>
            <a:off x="1860697" y="5872030"/>
            <a:ext cx="2504367" cy="8699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8A65C26-225F-4FDA-A58E-EDBA71E30666}"/>
              </a:ext>
            </a:extLst>
          </p:cNvPr>
          <p:cNvSpPr/>
          <p:nvPr/>
        </p:nvSpPr>
        <p:spPr>
          <a:xfrm>
            <a:off x="1842717" y="5931070"/>
            <a:ext cx="2533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</a:p>
          <a:p>
            <a:pPr lvl="0" algn="ctr">
              <a:defRPr/>
            </a:pP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реестр сведений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3D75E1C-332B-4EA8-A357-AB9917892C86}"/>
              </a:ext>
            </a:extLst>
          </p:cNvPr>
          <p:cNvSpPr/>
          <p:nvPr/>
        </p:nvSpPr>
        <p:spPr>
          <a:xfrm>
            <a:off x="2772081" y="5529202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kern="0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или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Левая круглая скобка 32">
            <a:extLst>
              <a:ext uri="{FF2B5EF4-FFF2-40B4-BE49-F238E27FC236}">
                <a16:creationId xmlns:a16="http://schemas.microsoft.com/office/drawing/2014/main" xmlns="" id="{DF2BE744-2E13-46C8-8FB9-2939B8EB071A}"/>
              </a:ext>
            </a:extLst>
          </p:cNvPr>
          <p:cNvSpPr/>
          <p:nvPr/>
        </p:nvSpPr>
        <p:spPr>
          <a:xfrm>
            <a:off x="1374912" y="5089581"/>
            <a:ext cx="403225" cy="1203325"/>
          </a:xfrm>
          <a:prstGeom prst="leftBracket">
            <a:avLst>
              <a:gd name="adj" fmla="val 0"/>
            </a:avLst>
          </a:prstGeom>
          <a:noFill/>
          <a:ln w="76200" cap="flat" cmpd="sng" algn="ctr">
            <a:solidFill>
              <a:srgbClr val="00B0F0"/>
            </a:solidFill>
            <a:prstDash val="solid"/>
            <a:headEnd type="triangle" w="med" len="med"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A1F04016-48B5-4D2D-87ED-F1FA9BD2984A}"/>
              </a:ext>
            </a:extLst>
          </p:cNvPr>
          <p:cNvSpPr/>
          <p:nvPr/>
        </p:nvSpPr>
        <p:spPr>
          <a:xfrm>
            <a:off x="8617447" y="2111419"/>
            <a:ext cx="3377612" cy="10713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B01EB71-47DE-421C-874E-7E73A437644A}"/>
              </a:ext>
            </a:extLst>
          </p:cNvPr>
          <p:cNvSpPr/>
          <p:nvPr/>
        </p:nvSpPr>
        <p:spPr>
          <a:xfrm>
            <a:off x="8605229" y="2144247"/>
            <a:ext cx="3377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Работодатель с численностью работников </a:t>
            </a:r>
          </a:p>
          <a:p>
            <a:pPr lvl="0" algn="ctr"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25 человек 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2067C9AA-BEE5-47F8-802E-DEEC5BBBDAD0}"/>
              </a:ext>
            </a:extLst>
          </p:cNvPr>
          <p:cNvSpPr/>
          <p:nvPr/>
        </p:nvSpPr>
        <p:spPr>
          <a:xfrm>
            <a:off x="8264142" y="3380989"/>
            <a:ext cx="3377612" cy="1218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D7D2A277-0F41-4A7B-A48C-74A556871FB5}"/>
              </a:ext>
            </a:extLst>
          </p:cNvPr>
          <p:cNvSpPr/>
          <p:nvPr/>
        </p:nvSpPr>
        <p:spPr>
          <a:xfrm>
            <a:off x="8166387" y="3360086"/>
            <a:ext cx="3536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передает в региональное отделение Фонда </a:t>
            </a:r>
          </a:p>
          <a:p>
            <a:pPr lvl="0" algn="ctr">
              <a:defRPr/>
            </a:pPr>
            <a:r>
              <a:rPr lang="ru-RU" altLang="ru-RU" sz="2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5 календарных дней</a:t>
            </a:r>
            <a:endParaRPr lang="ru-RU" altLang="ru-RU" sz="20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 углом вверх 7">
            <a:extLst>
              <a:ext uri="{FF2B5EF4-FFF2-40B4-BE49-F238E27FC236}">
                <a16:creationId xmlns:a16="http://schemas.microsoft.com/office/drawing/2014/main" xmlns="" id="{C71E52FE-841F-422A-AF50-D488280459B3}"/>
              </a:ext>
            </a:extLst>
          </p:cNvPr>
          <p:cNvSpPr/>
          <p:nvPr/>
        </p:nvSpPr>
        <p:spPr bwMode="auto">
          <a:xfrm rot="5400000" flipV="1">
            <a:off x="11052301" y="3505645"/>
            <a:ext cx="1152525" cy="513568"/>
          </a:xfrm>
          <a:prstGeom prst="bentUpArrow">
            <a:avLst>
              <a:gd name="adj1" fmla="val 30347"/>
              <a:gd name="adj2" fmla="val 31683"/>
              <a:gd name="adj3" fmla="val 5000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90AE549B-FDCB-4604-AB64-2B8B305BC91E}"/>
              </a:ext>
            </a:extLst>
          </p:cNvPr>
          <p:cNvSpPr/>
          <p:nvPr/>
        </p:nvSpPr>
        <p:spPr>
          <a:xfrm>
            <a:off x="8433630" y="5076978"/>
            <a:ext cx="2504367" cy="8699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0E44CDA-8021-4073-8C3F-D2484ED3C7B3}"/>
              </a:ext>
            </a:extLst>
          </p:cNvPr>
          <p:cNvSpPr/>
          <p:nvPr/>
        </p:nvSpPr>
        <p:spPr>
          <a:xfrm>
            <a:off x="8414210" y="5131342"/>
            <a:ext cx="2533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</a:p>
          <a:p>
            <a:pPr lvl="0" algn="ctr">
              <a:defRPr/>
            </a:pPr>
            <a:r>
              <a:rPr lang="ru-RU" altLang="ru-RU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реестр сведений</a:t>
            </a:r>
          </a:p>
        </p:txBody>
      </p:sp>
      <p:sp>
        <p:nvSpPr>
          <p:cNvPr id="41" name="Стрелка углом вверх 7">
            <a:extLst>
              <a:ext uri="{FF2B5EF4-FFF2-40B4-BE49-F238E27FC236}">
                <a16:creationId xmlns:a16="http://schemas.microsoft.com/office/drawing/2014/main" xmlns="" id="{92D2BDA9-0162-41EC-BA3E-27FDD8AAF814}"/>
              </a:ext>
            </a:extLst>
          </p:cNvPr>
          <p:cNvSpPr/>
          <p:nvPr/>
        </p:nvSpPr>
        <p:spPr bwMode="auto">
          <a:xfrm rot="5400000" flipV="1">
            <a:off x="10615647" y="4939305"/>
            <a:ext cx="1152525" cy="513568"/>
          </a:xfrm>
          <a:prstGeom prst="bentUpArrow">
            <a:avLst>
              <a:gd name="adj1" fmla="val 30347"/>
              <a:gd name="adj2" fmla="val 31683"/>
              <a:gd name="adj3" fmla="val 50000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03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3ADA32E-D929-4B3B-AC88-54A88E355EFF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FF78B4-7079-4805-A28B-0733DAF65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4E87F9-9E8A-4371-9868-0C88337EC6B6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942331AA-CBFC-4A77-8D13-435E91C693E1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DCEFEB29-2445-4C9D-911A-33A0B6D6B180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17A2DA01-F0DA-4ECC-A332-FEDD1BD62224}"/>
              </a:ext>
            </a:extLst>
          </p:cNvPr>
          <p:cNvSpPr/>
          <p:nvPr/>
        </p:nvSpPr>
        <p:spPr>
          <a:xfrm>
            <a:off x="266195" y="1265275"/>
            <a:ext cx="11737634" cy="1217920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10800000" algn="r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E8452E0-4AAC-4329-A108-9B4093DA9DC1}"/>
              </a:ext>
            </a:extLst>
          </p:cNvPr>
          <p:cNvSpPr/>
          <p:nvPr/>
        </p:nvSpPr>
        <p:spPr>
          <a:xfrm>
            <a:off x="343812" y="1277353"/>
            <a:ext cx="1150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Все страхователи независимо  от численности должны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представлять в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документов с описью, только на бумажном носителе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видам расходов: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C16C481-D6BD-4AAC-B32A-DA7EBAD87F83}"/>
              </a:ext>
            </a:extLst>
          </p:cNvPr>
          <p:cNvCxnSpPr>
            <a:cxnSpLocks/>
          </p:cNvCxnSpPr>
          <p:nvPr/>
        </p:nvCxnSpPr>
        <p:spPr>
          <a:xfrm>
            <a:off x="657920" y="2477682"/>
            <a:ext cx="1051916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D9B905B-1DBA-4881-BF3A-D7901877D313}"/>
              </a:ext>
            </a:extLst>
          </p:cNvPr>
          <p:cNvSpPr/>
          <p:nvPr/>
        </p:nvSpPr>
        <p:spPr>
          <a:xfrm>
            <a:off x="6556566" y="2782705"/>
            <a:ext cx="3045313" cy="1421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647A1690-11BE-48E1-9CCA-F31643163292}"/>
              </a:ext>
            </a:extLst>
          </p:cNvPr>
          <p:cNvCxnSpPr>
            <a:cxnSpLocks/>
          </p:cNvCxnSpPr>
          <p:nvPr/>
        </p:nvCxnSpPr>
        <p:spPr>
          <a:xfrm>
            <a:off x="657920" y="2477682"/>
            <a:ext cx="0" cy="3233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AEBC2594-A098-4772-8A70-5F7FB589F4B3}"/>
              </a:ext>
            </a:extLst>
          </p:cNvPr>
          <p:cNvCxnSpPr>
            <a:cxnSpLocks/>
          </p:cNvCxnSpPr>
          <p:nvPr/>
        </p:nvCxnSpPr>
        <p:spPr>
          <a:xfrm>
            <a:off x="11167353" y="2477682"/>
            <a:ext cx="0" cy="3233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989A392-E018-418C-B9F4-6CBF524528A9}"/>
              </a:ext>
            </a:extLst>
          </p:cNvPr>
          <p:cNvSpPr/>
          <p:nvPr/>
        </p:nvSpPr>
        <p:spPr>
          <a:xfrm>
            <a:off x="6420113" y="2805815"/>
            <a:ext cx="3317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Оплата отпуска (сверх ежегодного оплачиваемого отпуска)  на весь период лечения и проезда к месту лечения и обратно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87258467-DFB1-4421-ADD1-E2046C23470A}"/>
              </a:ext>
            </a:extLst>
          </p:cNvPr>
          <p:cNvCxnSpPr>
            <a:cxnSpLocks/>
          </p:cNvCxnSpPr>
          <p:nvPr/>
        </p:nvCxnSpPr>
        <p:spPr>
          <a:xfrm>
            <a:off x="2975625" y="2477682"/>
            <a:ext cx="0" cy="3233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A062460-77E4-4A15-85F3-D284D7CDF0BD}"/>
              </a:ext>
            </a:extLst>
          </p:cNvPr>
          <p:cNvCxnSpPr>
            <a:cxnSpLocks/>
          </p:cNvCxnSpPr>
          <p:nvPr/>
        </p:nvCxnSpPr>
        <p:spPr>
          <a:xfrm>
            <a:off x="5147395" y="2477682"/>
            <a:ext cx="0" cy="3233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6904D442-F846-490A-B60C-A17271F8F6CA}"/>
              </a:ext>
            </a:extLst>
          </p:cNvPr>
          <p:cNvSpPr/>
          <p:nvPr/>
        </p:nvSpPr>
        <p:spPr>
          <a:xfrm>
            <a:off x="97277" y="2789512"/>
            <a:ext cx="2071991" cy="13866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451BC2A9-EA03-475B-940C-41B1B9E15C8C}"/>
              </a:ext>
            </a:extLst>
          </p:cNvPr>
          <p:cNvSpPr/>
          <p:nvPr/>
        </p:nvSpPr>
        <p:spPr>
          <a:xfrm>
            <a:off x="2251148" y="2757407"/>
            <a:ext cx="1493513" cy="14187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90EB243-298E-434E-BE11-308E37628E25}"/>
              </a:ext>
            </a:extLst>
          </p:cNvPr>
          <p:cNvCxnSpPr>
            <a:cxnSpLocks/>
          </p:cNvCxnSpPr>
          <p:nvPr/>
        </p:nvCxnSpPr>
        <p:spPr>
          <a:xfrm>
            <a:off x="7994357" y="2477682"/>
            <a:ext cx="0" cy="3233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222E048-1EC4-488B-A3D2-478B66DFD37F}"/>
              </a:ext>
            </a:extLst>
          </p:cNvPr>
          <p:cNvSpPr/>
          <p:nvPr/>
        </p:nvSpPr>
        <p:spPr>
          <a:xfrm>
            <a:off x="0" y="2911700"/>
            <a:ext cx="2256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Оплата 4-х доп. дней по уходу </a:t>
            </a:r>
          </a:p>
          <a:p>
            <a:pPr lvl="0"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за ребенком-инвалидом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AB86CED3-40FB-43F0-92C4-A181337272BF}"/>
              </a:ext>
            </a:extLst>
          </p:cNvPr>
          <p:cNvSpPr/>
          <p:nvPr/>
        </p:nvSpPr>
        <p:spPr>
          <a:xfrm>
            <a:off x="3821932" y="2757408"/>
            <a:ext cx="2676138" cy="1418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9278045-B121-4DC2-B352-FC69CA406A3A}"/>
              </a:ext>
            </a:extLst>
          </p:cNvPr>
          <p:cNvSpPr/>
          <p:nvPr/>
        </p:nvSpPr>
        <p:spPr>
          <a:xfrm>
            <a:off x="2256817" y="3127116"/>
            <a:ext cx="1487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Пособие на погребение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80B6957-ED0C-4106-97AB-0FB765649B4B}"/>
              </a:ext>
            </a:extLst>
          </p:cNvPr>
          <p:cNvSpPr/>
          <p:nvPr/>
        </p:nvSpPr>
        <p:spPr>
          <a:xfrm>
            <a:off x="3860562" y="2900408"/>
            <a:ext cx="2676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Возмещение расходов на предупредительные меры по сокращения травматизма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E2AA2B81-90F3-477A-8A46-D8C6642E7F4D}"/>
              </a:ext>
            </a:extLst>
          </p:cNvPr>
          <p:cNvSpPr/>
          <p:nvPr/>
        </p:nvSpPr>
        <p:spPr>
          <a:xfrm>
            <a:off x="9659289" y="2785624"/>
            <a:ext cx="2435427" cy="14187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9889941-E859-4235-A509-FE5EA894C26A}"/>
              </a:ext>
            </a:extLst>
          </p:cNvPr>
          <p:cNvSpPr/>
          <p:nvPr/>
        </p:nvSpPr>
        <p:spPr>
          <a:xfrm>
            <a:off x="9620654" y="3110571"/>
            <a:ext cx="2532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Пособие по временной нетрудоспособности (НС)</a:t>
            </a:r>
          </a:p>
        </p:txBody>
      </p:sp>
      <p:sp>
        <p:nvSpPr>
          <p:cNvPr id="34" name="Левая фигурная скобка 33">
            <a:extLst>
              <a:ext uri="{FF2B5EF4-FFF2-40B4-BE49-F238E27FC236}">
                <a16:creationId xmlns:a16="http://schemas.microsoft.com/office/drawing/2014/main" xmlns="" id="{8A92F194-B8D9-41EB-BEB8-4B11BC9AD51C}"/>
              </a:ext>
            </a:extLst>
          </p:cNvPr>
          <p:cNvSpPr/>
          <p:nvPr/>
        </p:nvSpPr>
        <p:spPr>
          <a:xfrm rot="16200000">
            <a:off x="3036620" y="1236333"/>
            <a:ext cx="560643" cy="6362256"/>
          </a:xfrm>
          <a:prstGeom prst="leftBrace">
            <a:avLst>
              <a:gd name="adj1" fmla="val 8333"/>
              <a:gd name="adj2" fmla="val 49083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вая фигурная скобка 34">
            <a:extLst>
              <a:ext uri="{FF2B5EF4-FFF2-40B4-BE49-F238E27FC236}">
                <a16:creationId xmlns:a16="http://schemas.microsoft.com/office/drawing/2014/main" xmlns="" id="{E7ABCBFF-0E5B-4844-B54F-8E581540F15B}"/>
              </a:ext>
            </a:extLst>
          </p:cNvPr>
          <p:cNvSpPr/>
          <p:nvPr/>
        </p:nvSpPr>
        <p:spPr>
          <a:xfrm rot="16200000">
            <a:off x="9040183" y="1678701"/>
            <a:ext cx="560643" cy="5471365"/>
          </a:xfrm>
          <a:prstGeom prst="leftBrace">
            <a:avLst>
              <a:gd name="adj1" fmla="val 8333"/>
              <a:gd name="adj2" fmla="val 49083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0F889D8A-E9D6-4B3E-86F1-D8D7AC9C5DF9}"/>
              </a:ext>
            </a:extLst>
          </p:cNvPr>
          <p:cNvSpPr/>
          <p:nvPr/>
        </p:nvSpPr>
        <p:spPr>
          <a:xfrm>
            <a:off x="941856" y="5041123"/>
            <a:ext cx="4670317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страхователю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2AF82AD-BBE7-479C-8F8A-C5D3BE95AEEA}"/>
              </a:ext>
            </a:extLst>
          </p:cNvPr>
          <p:cNvSpPr/>
          <p:nvPr/>
        </p:nvSpPr>
        <p:spPr>
          <a:xfrm>
            <a:off x="6579828" y="5059875"/>
            <a:ext cx="5322611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застрахованному</a:t>
            </a:r>
          </a:p>
        </p:txBody>
      </p:sp>
    </p:spTree>
    <p:extLst>
      <p:ext uri="{BB962C8B-B14F-4D97-AF65-F5344CB8AC3E}">
        <p14:creationId xmlns:p14="http://schemas.microsoft.com/office/powerpoint/2010/main" val="1949540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DBAC4B1-480F-4CD0-8766-09A5533427E8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59D751-88AB-46BF-8176-AA0584C54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E3CEC-9EBD-4215-A5F2-2927CF03020A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C8B20842-167C-4987-AC72-DFE9B389E0F5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E7951850-306B-427A-ACD8-01ABDCE211E1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26C6C46-F21D-4CFE-B649-E8A54497F6D5}"/>
              </a:ext>
            </a:extLst>
          </p:cNvPr>
          <p:cNvSpPr/>
          <p:nvPr/>
        </p:nvSpPr>
        <p:spPr>
          <a:xfrm>
            <a:off x="1" y="985871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Схема выплаты пособий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F84A9C9-9A13-4CB7-925D-2F1411743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5" y="2749876"/>
            <a:ext cx="1358969" cy="11014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B9111F-5BB2-402D-B2F4-EF30E04C3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0" y="1446184"/>
            <a:ext cx="1358969" cy="11014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0C1B97F-7E18-43E8-A0A0-AEF74113FE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2" y="5377538"/>
            <a:ext cx="1295241" cy="113849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55E6309-E8BD-4AE0-84DC-98016B284E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5" y="4095104"/>
            <a:ext cx="1299505" cy="1141779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41917C25-4AEA-423F-9836-D3A9ABEC68A4}"/>
              </a:ext>
            </a:extLst>
          </p:cNvPr>
          <p:cNvSpPr/>
          <p:nvPr/>
        </p:nvSpPr>
        <p:spPr>
          <a:xfrm>
            <a:off x="2391143" y="1509092"/>
            <a:ext cx="7430610" cy="8342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550A13E-A477-4FF6-9386-9FB93FA898B1}"/>
              </a:ext>
            </a:extLst>
          </p:cNvPr>
          <p:cNvSpPr/>
          <p:nvPr/>
        </p:nvSpPr>
        <p:spPr>
          <a:xfrm>
            <a:off x="2391141" y="1473617"/>
            <a:ext cx="74306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(застрахованное лицо)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Заявление и документы, необходимые для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назначения и выплаты пособия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283F78A5-C2C5-4BD6-8EC6-340012EE5AF5}"/>
              </a:ext>
            </a:extLst>
          </p:cNvPr>
          <p:cNvSpPr/>
          <p:nvPr/>
        </p:nvSpPr>
        <p:spPr>
          <a:xfrm>
            <a:off x="2391142" y="2443767"/>
            <a:ext cx="7430610" cy="923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A8780C9-276E-415B-BFAF-6938167FC139}"/>
              </a:ext>
            </a:extLst>
          </p:cNvPr>
          <p:cNvSpPr/>
          <p:nvPr/>
        </p:nvSpPr>
        <p:spPr>
          <a:xfrm>
            <a:off x="2391141" y="2477990"/>
            <a:ext cx="74306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 (страхователь)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Заявления, документы, необходимые для назначения и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выплаты пособия и опись или электронный реестр сведений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E7FB0745-4EC1-49C9-A479-7CE44AC4C5C4}"/>
              </a:ext>
            </a:extLst>
          </p:cNvPr>
          <p:cNvSpPr/>
          <p:nvPr/>
        </p:nvSpPr>
        <p:spPr>
          <a:xfrm>
            <a:off x="8653446" y="1640882"/>
            <a:ext cx="3188896" cy="562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74E0A958-5BE8-4871-9C78-AAB53A559892}"/>
              </a:ext>
            </a:extLst>
          </p:cNvPr>
          <p:cNvSpPr/>
          <p:nvPr/>
        </p:nvSpPr>
        <p:spPr>
          <a:xfrm>
            <a:off x="9047158" y="2603065"/>
            <a:ext cx="2792180" cy="4105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849A8316-0B67-47EE-AA31-F4FEAA638AAE}"/>
              </a:ext>
            </a:extLst>
          </p:cNvPr>
          <p:cNvCxnSpPr>
            <a:cxnSpLocks/>
          </p:cNvCxnSpPr>
          <p:nvPr/>
        </p:nvCxnSpPr>
        <p:spPr>
          <a:xfrm>
            <a:off x="6084262" y="2318945"/>
            <a:ext cx="0" cy="1248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6D4ABD0-5096-45F5-8BAD-74B72CA05947}"/>
              </a:ext>
            </a:extLst>
          </p:cNvPr>
          <p:cNvSpPr/>
          <p:nvPr/>
        </p:nvSpPr>
        <p:spPr>
          <a:xfrm>
            <a:off x="8723529" y="1632273"/>
            <a:ext cx="3118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мес. после наступления страхового случая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5034C96-D3FD-492B-89E5-F434618F5F20}"/>
              </a:ext>
            </a:extLst>
          </p:cNvPr>
          <p:cNvSpPr/>
          <p:nvPr/>
        </p:nvSpPr>
        <p:spPr>
          <a:xfrm>
            <a:off x="9177420" y="2624561"/>
            <a:ext cx="2531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календарных дней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B91ADBBD-0985-4D91-8449-75F9B241D94D}"/>
              </a:ext>
            </a:extLst>
          </p:cNvPr>
          <p:cNvSpPr/>
          <p:nvPr/>
        </p:nvSpPr>
        <p:spPr>
          <a:xfrm>
            <a:off x="3523345" y="3438022"/>
            <a:ext cx="5323135" cy="462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534B4F9-E8A2-473E-A18D-DACBF9BE7F72}"/>
              </a:ext>
            </a:extLst>
          </p:cNvPr>
          <p:cNvSpPr/>
          <p:nvPr/>
        </p:nvSpPr>
        <p:spPr>
          <a:xfrm>
            <a:off x="3745382" y="3498197"/>
            <a:ext cx="4722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представлены в полном объеме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895439B4-313E-4DCA-B8B0-ACE3B58C7E70}"/>
              </a:ext>
            </a:extLst>
          </p:cNvPr>
          <p:cNvSpPr/>
          <p:nvPr/>
        </p:nvSpPr>
        <p:spPr>
          <a:xfrm>
            <a:off x="1615465" y="3846879"/>
            <a:ext cx="1860698" cy="889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7CE8DB79-43FC-4B86-A056-768B35B521B3}"/>
              </a:ext>
            </a:extLst>
          </p:cNvPr>
          <p:cNvSpPr/>
          <p:nvPr/>
        </p:nvSpPr>
        <p:spPr>
          <a:xfrm>
            <a:off x="1740397" y="3834996"/>
            <a:ext cx="1723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Документы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представлены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 нарушением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5EB8308-5E0B-47BB-A857-509FA9A7F5A6}"/>
              </a:ext>
            </a:extLst>
          </p:cNvPr>
          <p:cNvSpPr/>
          <p:nvPr/>
        </p:nvSpPr>
        <p:spPr>
          <a:xfrm>
            <a:off x="1548947" y="4807541"/>
            <a:ext cx="2107975" cy="12901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C3FB5E7C-F490-4AC4-8A6A-8EAC66C93B72}"/>
              </a:ext>
            </a:extLst>
          </p:cNvPr>
          <p:cNvSpPr/>
          <p:nvPr/>
        </p:nvSpPr>
        <p:spPr>
          <a:xfrm>
            <a:off x="1568284" y="4785415"/>
            <a:ext cx="2107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об отказе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(направляется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страхователю в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течение 2 рабочих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дней)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E268F190-2A64-4008-96D7-26A16BF9E688}"/>
              </a:ext>
            </a:extLst>
          </p:cNvPr>
          <p:cNvCxnSpPr>
            <a:cxnSpLocks/>
            <a:stCxn id="39" idx="1"/>
          </p:cNvCxnSpPr>
          <p:nvPr/>
        </p:nvCxnSpPr>
        <p:spPr>
          <a:xfrm flipH="1">
            <a:off x="2545814" y="3669340"/>
            <a:ext cx="97753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BDD9E542-E6AF-4BC6-8749-FE525BCD82AF}"/>
              </a:ext>
            </a:extLst>
          </p:cNvPr>
          <p:cNvCxnSpPr>
            <a:cxnSpLocks/>
          </p:cNvCxnSpPr>
          <p:nvPr/>
        </p:nvCxnSpPr>
        <p:spPr>
          <a:xfrm>
            <a:off x="2545814" y="3653764"/>
            <a:ext cx="0" cy="1812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E0468BE5-F6BE-452B-91A5-1EAFE344E0D1}"/>
              </a:ext>
            </a:extLst>
          </p:cNvPr>
          <p:cNvSpPr/>
          <p:nvPr/>
        </p:nvSpPr>
        <p:spPr>
          <a:xfrm>
            <a:off x="1354764" y="6175009"/>
            <a:ext cx="2494749" cy="4105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C9B967AA-16BE-4161-BD85-D9501E3FD84A}"/>
              </a:ext>
            </a:extLst>
          </p:cNvPr>
          <p:cNvSpPr/>
          <p:nvPr/>
        </p:nvSpPr>
        <p:spPr>
          <a:xfrm>
            <a:off x="1402098" y="6174471"/>
            <a:ext cx="2440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10  календарных дней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08139A9F-B2DF-41F9-827A-D73A24B9C599}"/>
              </a:ext>
            </a:extLst>
          </p:cNvPr>
          <p:cNvCxnSpPr>
            <a:cxnSpLocks/>
          </p:cNvCxnSpPr>
          <p:nvPr/>
        </p:nvCxnSpPr>
        <p:spPr>
          <a:xfrm>
            <a:off x="6084262" y="3339764"/>
            <a:ext cx="0" cy="982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7899A26E-59AD-4D22-B55D-C5D79CC75F3F}"/>
              </a:ext>
            </a:extLst>
          </p:cNvPr>
          <p:cNvCxnSpPr>
            <a:cxnSpLocks/>
          </p:cNvCxnSpPr>
          <p:nvPr/>
        </p:nvCxnSpPr>
        <p:spPr>
          <a:xfrm>
            <a:off x="2545814" y="4723004"/>
            <a:ext cx="0" cy="12482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4D67D357-893F-4FDA-BC79-F8D0A2EC2CCE}"/>
              </a:ext>
            </a:extLst>
          </p:cNvPr>
          <p:cNvSpPr/>
          <p:nvPr/>
        </p:nvSpPr>
        <p:spPr>
          <a:xfrm>
            <a:off x="4283273" y="3971583"/>
            <a:ext cx="3799202" cy="5998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E0C8DDA9-64ED-4853-8B68-D7DCBBD8BB1F}"/>
              </a:ext>
            </a:extLst>
          </p:cNvPr>
          <p:cNvSpPr/>
          <p:nvPr/>
        </p:nvSpPr>
        <p:spPr>
          <a:xfrm>
            <a:off x="4121254" y="3973024"/>
            <a:ext cx="4184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Листок нетрудоспособности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оформлен с нарушением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xmlns="" id="{67F7D536-B5C4-4F31-A685-BB7E4EE85D31}"/>
              </a:ext>
            </a:extLst>
          </p:cNvPr>
          <p:cNvSpPr/>
          <p:nvPr/>
        </p:nvSpPr>
        <p:spPr>
          <a:xfrm>
            <a:off x="4283273" y="4622885"/>
            <a:ext cx="3799201" cy="7566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38376C96-E076-43B2-A175-918C7399869F}"/>
              </a:ext>
            </a:extLst>
          </p:cNvPr>
          <p:cNvSpPr/>
          <p:nvPr/>
        </p:nvSpPr>
        <p:spPr>
          <a:xfrm>
            <a:off x="5037311" y="4595524"/>
            <a:ext cx="23734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Извещение и листок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нетрудоспособности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для исправления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3907A33D-E553-4C8E-8B79-586E8812C1BE}"/>
              </a:ext>
            </a:extLst>
          </p:cNvPr>
          <p:cNvSpPr/>
          <p:nvPr/>
        </p:nvSpPr>
        <p:spPr>
          <a:xfrm>
            <a:off x="4283273" y="5437942"/>
            <a:ext cx="3799201" cy="5603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xmlns="" id="{BB029933-2A65-475B-AA2D-B402F8D000B4}"/>
              </a:ext>
            </a:extLst>
          </p:cNvPr>
          <p:cNvSpPr/>
          <p:nvPr/>
        </p:nvSpPr>
        <p:spPr>
          <a:xfrm>
            <a:off x="7325959" y="4817794"/>
            <a:ext cx="1851461" cy="4105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рабочих дней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E292B0C9-4F2A-4680-98E5-1B03D94A3185}"/>
              </a:ext>
            </a:extLst>
          </p:cNvPr>
          <p:cNvSpPr/>
          <p:nvPr/>
        </p:nvSpPr>
        <p:spPr>
          <a:xfrm>
            <a:off x="4942422" y="5423301"/>
            <a:ext cx="2533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Исправленный листок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нетрудоспособности</a:t>
            </a: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xmlns="" id="{3EB15AB1-99D5-48D1-BB12-6F137A39D74A}"/>
              </a:ext>
            </a:extLst>
          </p:cNvPr>
          <p:cNvSpPr/>
          <p:nvPr/>
        </p:nvSpPr>
        <p:spPr>
          <a:xfrm>
            <a:off x="4283272" y="6031105"/>
            <a:ext cx="3799201" cy="5603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8F496B3-EE70-44A2-9983-0521075FE223}"/>
              </a:ext>
            </a:extLst>
          </p:cNvPr>
          <p:cNvSpPr/>
          <p:nvPr/>
        </p:nvSpPr>
        <p:spPr>
          <a:xfrm>
            <a:off x="4943727" y="6025779"/>
            <a:ext cx="2560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о назначении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выплате пособия</a:t>
            </a: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xmlns="" id="{21C9898C-B5BA-42A1-BC7E-126B7DED8409}"/>
              </a:ext>
            </a:extLst>
          </p:cNvPr>
          <p:cNvSpPr/>
          <p:nvPr/>
        </p:nvSpPr>
        <p:spPr>
          <a:xfrm>
            <a:off x="7380155" y="6112867"/>
            <a:ext cx="1851461" cy="4105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рабочих дня</a:t>
            </a:r>
          </a:p>
        </p:txBody>
      </p: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D0B7539C-39F1-4907-ADEA-6BACA781EBF4}"/>
              </a:ext>
            </a:extLst>
          </p:cNvPr>
          <p:cNvCxnSpPr>
            <a:cxnSpLocks/>
          </p:cNvCxnSpPr>
          <p:nvPr/>
        </p:nvCxnSpPr>
        <p:spPr>
          <a:xfrm>
            <a:off x="6081326" y="5374663"/>
            <a:ext cx="0" cy="6327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757B5A78-AC3B-4953-AAE9-7A3CA9263C3A}"/>
              </a:ext>
            </a:extLst>
          </p:cNvPr>
          <p:cNvCxnSpPr>
            <a:cxnSpLocks/>
          </p:cNvCxnSpPr>
          <p:nvPr/>
        </p:nvCxnSpPr>
        <p:spPr>
          <a:xfrm>
            <a:off x="6081326" y="5984032"/>
            <a:ext cx="0" cy="4174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xmlns="" id="{6E4A77F4-C4C1-4AE6-947D-A512361CC483}"/>
              </a:ext>
            </a:extLst>
          </p:cNvPr>
          <p:cNvSpPr/>
          <p:nvPr/>
        </p:nvSpPr>
        <p:spPr>
          <a:xfrm>
            <a:off x="9269028" y="4107719"/>
            <a:ext cx="2631386" cy="10249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9A764B0D-B7FC-4DF9-BC81-EE6F6CAEB957}"/>
              </a:ext>
            </a:extLst>
          </p:cNvPr>
          <p:cNvSpPr/>
          <p:nvPr/>
        </p:nvSpPr>
        <p:spPr>
          <a:xfrm>
            <a:off x="9276006" y="4180025"/>
            <a:ext cx="2710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о назначении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выплате пособия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выплата пособия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F7E7B809-1130-4A67-82D3-FF1A3A0FBB7B}"/>
              </a:ext>
            </a:extLst>
          </p:cNvPr>
          <p:cNvCxnSpPr>
            <a:cxnSpLocks/>
          </p:cNvCxnSpPr>
          <p:nvPr/>
        </p:nvCxnSpPr>
        <p:spPr>
          <a:xfrm flipH="1" flipV="1">
            <a:off x="8844222" y="3665359"/>
            <a:ext cx="1681348" cy="21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80FF738D-292F-409B-9A92-D7355451C800}"/>
              </a:ext>
            </a:extLst>
          </p:cNvPr>
          <p:cNvCxnSpPr>
            <a:cxnSpLocks/>
          </p:cNvCxnSpPr>
          <p:nvPr/>
        </p:nvCxnSpPr>
        <p:spPr>
          <a:xfrm>
            <a:off x="10525570" y="3653764"/>
            <a:ext cx="0" cy="4539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87B11031-9490-476A-B86E-D1D2BCD76ED6}"/>
              </a:ext>
            </a:extLst>
          </p:cNvPr>
          <p:cNvCxnSpPr>
            <a:cxnSpLocks/>
          </p:cNvCxnSpPr>
          <p:nvPr/>
        </p:nvCxnSpPr>
        <p:spPr>
          <a:xfrm>
            <a:off x="6084262" y="3900658"/>
            <a:ext cx="0" cy="982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EAA01119-AD7D-47FC-BD7D-2147E5BD0D4C}"/>
              </a:ext>
            </a:extLst>
          </p:cNvPr>
          <p:cNvCxnSpPr>
            <a:cxnSpLocks/>
          </p:cNvCxnSpPr>
          <p:nvPr/>
        </p:nvCxnSpPr>
        <p:spPr>
          <a:xfrm>
            <a:off x="6081489" y="4557799"/>
            <a:ext cx="0" cy="9825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CBA8FDC-64B0-47F2-A410-F4FFEF6958F0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D23FCD-9436-4A2C-99B3-9B6F6DC0B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21035B-E035-4988-B65B-34D3F1886A28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B1516B4B-7E92-445A-9EDC-8891323344B1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9732BC42-8FB7-4FA8-85FA-E724F576C1F3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4C0B98B-9162-42D7-9A40-36786EA1A4D5}"/>
              </a:ext>
            </a:extLst>
          </p:cNvPr>
          <p:cNvSpPr/>
          <p:nvPr/>
        </p:nvSpPr>
        <p:spPr>
          <a:xfrm>
            <a:off x="1" y="985871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Схема выплаты пособий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09F003F-7260-4715-BBE9-BB8E972C2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5" y="2749876"/>
            <a:ext cx="1358969" cy="11014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03D6D4-A64E-4121-B8A1-9E579E2E49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0" y="1446184"/>
            <a:ext cx="1358969" cy="11014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7186BB6-E4CE-41AA-9D07-968802D38C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2" y="5377538"/>
            <a:ext cx="1295241" cy="11384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359BA46-91DA-45FD-AC81-409B4A7DAC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5" y="4095104"/>
            <a:ext cx="1299505" cy="114177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C81E9FE3-626A-45C6-9074-3172AFE129A2}"/>
              </a:ext>
            </a:extLst>
          </p:cNvPr>
          <p:cNvSpPr/>
          <p:nvPr/>
        </p:nvSpPr>
        <p:spPr>
          <a:xfrm>
            <a:off x="2391143" y="1509092"/>
            <a:ext cx="7430610" cy="8342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320E576-3C17-40CB-86ED-C938DA7BB30F}"/>
              </a:ext>
            </a:extLst>
          </p:cNvPr>
          <p:cNvSpPr/>
          <p:nvPr/>
        </p:nvSpPr>
        <p:spPr>
          <a:xfrm>
            <a:off x="2391141" y="1473617"/>
            <a:ext cx="74306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 (застрахованное лицо)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Заявление и документы, необходимые для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назначения и выплаты пособия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586FCE8D-38E9-4EA4-ACD8-5526B5E95458}"/>
              </a:ext>
            </a:extLst>
          </p:cNvPr>
          <p:cNvSpPr/>
          <p:nvPr/>
        </p:nvSpPr>
        <p:spPr>
          <a:xfrm>
            <a:off x="2391142" y="2533003"/>
            <a:ext cx="7430610" cy="9233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303AF50-5EF8-4EE5-B2FE-F4D80FAE0A9E}"/>
              </a:ext>
            </a:extLst>
          </p:cNvPr>
          <p:cNvSpPr/>
          <p:nvPr/>
        </p:nvSpPr>
        <p:spPr>
          <a:xfrm>
            <a:off x="2391141" y="2567226"/>
            <a:ext cx="74306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 (страхователь)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Заявления, документы, необходимые для назначения и </a:t>
            </a:r>
          </a:p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выплаты пособия и опись или электронный реестр сведений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46162890-06F6-48C7-B14B-41B960BBE9B0}"/>
              </a:ext>
            </a:extLst>
          </p:cNvPr>
          <p:cNvSpPr/>
          <p:nvPr/>
        </p:nvSpPr>
        <p:spPr>
          <a:xfrm>
            <a:off x="8429210" y="1640929"/>
            <a:ext cx="3188896" cy="7605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B6CC2AD0-7BE4-43BE-857F-B8E49B45159E}"/>
              </a:ext>
            </a:extLst>
          </p:cNvPr>
          <p:cNvSpPr/>
          <p:nvPr/>
        </p:nvSpPr>
        <p:spPr>
          <a:xfrm>
            <a:off x="9129480" y="2759441"/>
            <a:ext cx="2488626" cy="4105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3F327A6-32E1-4809-A99F-8F7927552062}"/>
              </a:ext>
            </a:extLst>
          </p:cNvPr>
          <p:cNvSpPr/>
          <p:nvPr/>
        </p:nvSpPr>
        <p:spPr>
          <a:xfrm>
            <a:off x="8499293" y="1618871"/>
            <a:ext cx="3118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позднее 6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мес. после наступления страхового случая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A62B747-4D99-438B-A16F-F509A8865250}"/>
              </a:ext>
            </a:extLst>
          </p:cNvPr>
          <p:cNvSpPr/>
          <p:nvPr/>
        </p:nvSpPr>
        <p:spPr>
          <a:xfrm>
            <a:off x="9224907" y="2789962"/>
            <a:ext cx="2269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календарных дней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3E9C9888-F243-4278-86BE-622AAD64198A}"/>
              </a:ext>
            </a:extLst>
          </p:cNvPr>
          <p:cNvCxnSpPr>
            <a:cxnSpLocks/>
          </p:cNvCxnSpPr>
          <p:nvPr/>
        </p:nvCxnSpPr>
        <p:spPr>
          <a:xfrm>
            <a:off x="6041648" y="2343365"/>
            <a:ext cx="0" cy="2238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C1B0504-B58E-4496-91EE-E182972EFB06}"/>
              </a:ext>
            </a:extLst>
          </p:cNvPr>
          <p:cNvSpPr/>
          <p:nvPr/>
        </p:nvSpPr>
        <p:spPr>
          <a:xfrm>
            <a:off x="3416432" y="3650292"/>
            <a:ext cx="5323135" cy="4626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0901422B-E4A4-4614-9AD5-E8579F5116C7}"/>
              </a:ext>
            </a:extLst>
          </p:cNvPr>
          <p:cNvSpPr/>
          <p:nvPr/>
        </p:nvSpPr>
        <p:spPr>
          <a:xfrm>
            <a:off x="3587460" y="3708876"/>
            <a:ext cx="5017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представлены не в полном объеме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9D479C84-8B09-42ED-91F1-D97B7DA9666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041648" y="4108036"/>
            <a:ext cx="0" cy="1705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4AA74882-7CF3-4100-9A2E-5138559A2434}"/>
              </a:ext>
            </a:extLst>
          </p:cNvPr>
          <p:cNvCxnSpPr>
            <a:cxnSpLocks/>
          </p:cNvCxnSpPr>
          <p:nvPr/>
        </p:nvCxnSpPr>
        <p:spPr>
          <a:xfrm>
            <a:off x="6041648" y="3456333"/>
            <a:ext cx="0" cy="22386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5117C224-53AB-4FBF-BB12-2716BEC77AF0}"/>
              </a:ext>
            </a:extLst>
          </p:cNvPr>
          <p:cNvSpPr/>
          <p:nvPr/>
        </p:nvSpPr>
        <p:spPr>
          <a:xfrm>
            <a:off x="4879055" y="4278580"/>
            <a:ext cx="2325186" cy="5021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6639D68-08A7-4306-AA33-CB0B4CCC1260}"/>
              </a:ext>
            </a:extLst>
          </p:cNvPr>
          <p:cNvSpPr/>
          <p:nvPr/>
        </p:nvSpPr>
        <p:spPr>
          <a:xfrm>
            <a:off x="5379992" y="4337072"/>
            <a:ext cx="1323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Извещение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A19D45EC-A93F-47F2-ABBE-F86DA7586234}"/>
              </a:ext>
            </a:extLst>
          </p:cNvPr>
          <p:cNvSpPr/>
          <p:nvPr/>
        </p:nvSpPr>
        <p:spPr>
          <a:xfrm>
            <a:off x="6905940" y="4289674"/>
            <a:ext cx="1988472" cy="4105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C9FFB7B-C43B-4BF6-9996-727A0B265E37}"/>
              </a:ext>
            </a:extLst>
          </p:cNvPr>
          <p:cNvSpPr/>
          <p:nvPr/>
        </p:nvSpPr>
        <p:spPr>
          <a:xfrm>
            <a:off x="7028783" y="4309937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 рабочих дней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DD662F98-A2C0-4EA7-88E6-22A503451D2D}"/>
              </a:ext>
            </a:extLst>
          </p:cNvPr>
          <p:cNvSpPr/>
          <p:nvPr/>
        </p:nvSpPr>
        <p:spPr>
          <a:xfrm>
            <a:off x="4879054" y="4866018"/>
            <a:ext cx="2325186" cy="11582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0F697F2A-C6DB-4B55-865B-80BA4BF0D9F4}"/>
              </a:ext>
            </a:extLst>
          </p:cNvPr>
          <p:cNvSpPr/>
          <p:nvPr/>
        </p:nvSpPr>
        <p:spPr>
          <a:xfrm>
            <a:off x="4915406" y="4913590"/>
            <a:ext cx="2325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Страхователь предоставляет недостающие документы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97BDEA69-6629-4E68-9676-2585C35A54B2}"/>
              </a:ext>
            </a:extLst>
          </p:cNvPr>
          <p:cNvCxnSpPr>
            <a:cxnSpLocks/>
          </p:cNvCxnSpPr>
          <p:nvPr/>
        </p:nvCxnSpPr>
        <p:spPr>
          <a:xfrm>
            <a:off x="6035192" y="4780718"/>
            <a:ext cx="0" cy="1705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2C5B048C-C26F-454B-984A-4FE5649377C9}"/>
              </a:ext>
            </a:extLst>
          </p:cNvPr>
          <p:cNvSpPr/>
          <p:nvPr/>
        </p:nvSpPr>
        <p:spPr>
          <a:xfrm>
            <a:off x="6905939" y="5247221"/>
            <a:ext cx="1988472" cy="4105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345A6080-3369-44E3-A619-22D433A61C7C}"/>
              </a:ext>
            </a:extLst>
          </p:cNvPr>
          <p:cNvSpPr/>
          <p:nvPr/>
        </p:nvSpPr>
        <p:spPr>
          <a:xfrm>
            <a:off x="7028783" y="5231834"/>
            <a:ext cx="1742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5 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234888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7D95CCD-5AD9-48DB-9570-AA385AD2DA1A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1692D0-0C55-4867-BFF6-2D0B13F96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D8DC7A-88B9-4348-B7C9-78FBB5DF1F34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99EB47CC-D5B0-495A-BCC0-1B599DFDB47D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DA8937FF-09F5-4648-B78C-89C61FFE403F}"/>
              </a:ext>
            </a:extLst>
          </p:cNvPr>
          <p:cNvSpPr/>
          <p:nvPr/>
        </p:nvSpPr>
        <p:spPr>
          <a:xfrm rot="16200000">
            <a:off x="6305911" y="976863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6772399-2FF2-45A0-8C76-E1F074E52183}"/>
              </a:ext>
            </a:extLst>
          </p:cNvPr>
          <p:cNvSpPr/>
          <p:nvPr/>
        </p:nvSpPr>
        <p:spPr>
          <a:xfrm>
            <a:off x="1" y="947595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и сроки назначения выплат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3B4A5DFC-4E6D-4DF2-8147-8300EF7C3D9D}"/>
              </a:ext>
            </a:extLst>
          </p:cNvPr>
          <p:cNvSpPr/>
          <p:nvPr/>
        </p:nvSpPr>
        <p:spPr>
          <a:xfrm>
            <a:off x="2380695" y="1412971"/>
            <a:ext cx="7430610" cy="51402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B461B82-4648-403D-A2F5-7239764E6302}"/>
              </a:ext>
            </a:extLst>
          </p:cNvPr>
          <p:cNvSpPr/>
          <p:nvPr/>
        </p:nvSpPr>
        <p:spPr>
          <a:xfrm>
            <a:off x="3447679" y="1454093"/>
            <a:ext cx="529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представлены в полном объеме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CB301642-2C3A-4AD5-809D-E743284A3B4D}"/>
              </a:ext>
            </a:extLst>
          </p:cNvPr>
          <p:cNvSpPr/>
          <p:nvPr/>
        </p:nvSpPr>
        <p:spPr>
          <a:xfrm>
            <a:off x="61205" y="1979916"/>
            <a:ext cx="2879811" cy="72799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F954422-F7A5-4483-B0B9-71CB7D6FAE43}"/>
              </a:ext>
            </a:extLst>
          </p:cNvPr>
          <p:cNvSpPr/>
          <p:nvPr/>
        </p:nvSpPr>
        <p:spPr>
          <a:xfrm>
            <a:off x="230024" y="2064320"/>
            <a:ext cx="254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Нет нарушения порядка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заполнения ЛН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E05EDE3-819B-4906-AF93-699B55BE41DE}"/>
              </a:ext>
            </a:extLst>
          </p:cNvPr>
          <p:cNvCxnSpPr>
            <a:cxnSpLocks/>
          </p:cNvCxnSpPr>
          <p:nvPr/>
        </p:nvCxnSpPr>
        <p:spPr>
          <a:xfrm flipH="1" flipV="1">
            <a:off x="1434237" y="1638759"/>
            <a:ext cx="904780" cy="123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2A9EE76-7A51-4DED-BCB3-00F00FBFB90E}"/>
              </a:ext>
            </a:extLst>
          </p:cNvPr>
          <p:cNvCxnSpPr>
            <a:cxnSpLocks/>
          </p:cNvCxnSpPr>
          <p:nvPr/>
        </p:nvCxnSpPr>
        <p:spPr>
          <a:xfrm>
            <a:off x="1428323" y="1619629"/>
            <a:ext cx="0" cy="3602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3BE843E9-48C3-4438-BB66-415333893018}"/>
              </a:ext>
            </a:extLst>
          </p:cNvPr>
          <p:cNvSpPr/>
          <p:nvPr/>
        </p:nvSpPr>
        <p:spPr>
          <a:xfrm>
            <a:off x="61205" y="2814626"/>
            <a:ext cx="2879811" cy="132343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F92BE5EE-34A9-46C0-8C31-7FC62765A985}"/>
              </a:ext>
            </a:extLst>
          </p:cNvPr>
          <p:cNvSpPr/>
          <p:nvPr/>
        </p:nvSpPr>
        <p:spPr>
          <a:xfrm>
            <a:off x="61205" y="2819477"/>
            <a:ext cx="2879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10 календарных дней со дня принятия документов принимает решение о назначении</a:t>
            </a:r>
          </a:p>
          <a:p>
            <a:pPr lvl="0" algn="ctr" font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выплате пособия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E05259F6-E5CD-4664-8EAC-49C5C21523CB}"/>
              </a:ext>
            </a:extLst>
          </p:cNvPr>
          <p:cNvSpPr/>
          <p:nvPr/>
        </p:nvSpPr>
        <p:spPr>
          <a:xfrm>
            <a:off x="61203" y="4266689"/>
            <a:ext cx="2879811" cy="219076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76C4619-FCFF-4F92-8EE3-FEBC1502A4EC}"/>
              </a:ext>
            </a:extLst>
          </p:cNvPr>
          <p:cNvSpPr/>
          <p:nvPr/>
        </p:nvSpPr>
        <p:spPr>
          <a:xfrm>
            <a:off x="34845" y="4444072"/>
            <a:ext cx="29325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2 рабочих дней со дня принятия решения перечисляет средства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расчетный счет застрахованного лица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через организацию федеральной почтовой связи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4EF65B3-EE09-442B-9C43-80E4F6B821E1}"/>
              </a:ext>
            </a:extLst>
          </p:cNvPr>
          <p:cNvCxnSpPr>
            <a:cxnSpLocks/>
          </p:cNvCxnSpPr>
          <p:nvPr/>
        </p:nvCxnSpPr>
        <p:spPr>
          <a:xfrm>
            <a:off x="1416694" y="2707908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91774081-DD74-47EB-B55F-8D3825F43EBE}"/>
              </a:ext>
            </a:extLst>
          </p:cNvPr>
          <p:cNvCxnSpPr>
            <a:cxnSpLocks/>
          </p:cNvCxnSpPr>
          <p:nvPr/>
        </p:nvCxnSpPr>
        <p:spPr>
          <a:xfrm>
            <a:off x="1413583" y="4138064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A383292F-490E-4FCE-86EE-9184BEAB5443}"/>
              </a:ext>
            </a:extLst>
          </p:cNvPr>
          <p:cNvSpPr/>
          <p:nvPr/>
        </p:nvSpPr>
        <p:spPr>
          <a:xfrm>
            <a:off x="3055882" y="1987865"/>
            <a:ext cx="3220166" cy="72799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17F1DD0-92C8-4C3B-9D3B-BC33111B45D9}"/>
              </a:ext>
            </a:extLst>
          </p:cNvPr>
          <p:cNvSpPr/>
          <p:nvPr/>
        </p:nvSpPr>
        <p:spPr>
          <a:xfrm>
            <a:off x="3344257" y="2078798"/>
            <a:ext cx="2631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нарушения порядка </a:t>
            </a:r>
          </a:p>
          <a:p>
            <a:pPr lvl="0" algn="ctr" font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оформления ЛН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17C3F102-8290-4F8F-AF5F-24CB945DDAB9}"/>
              </a:ext>
            </a:extLst>
          </p:cNvPr>
          <p:cNvSpPr/>
          <p:nvPr/>
        </p:nvSpPr>
        <p:spPr>
          <a:xfrm>
            <a:off x="3055882" y="2858283"/>
            <a:ext cx="3220169" cy="107721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2B124C6-24AE-4636-8E3E-67E8487A861E}"/>
              </a:ext>
            </a:extLst>
          </p:cNvPr>
          <p:cNvSpPr/>
          <p:nvPr/>
        </p:nvSpPr>
        <p:spPr>
          <a:xfrm>
            <a:off x="3005328" y="2838558"/>
            <a:ext cx="3309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5 рабочих дней </a:t>
            </a:r>
          </a:p>
          <a:p>
            <a:pPr lvl="0" algn="ctr" font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получения документов возвращается страхователю ЛН для внесения исправлений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9AAAEBBC-48DE-497E-A3AD-719B5614DB37}"/>
              </a:ext>
            </a:extLst>
          </p:cNvPr>
          <p:cNvSpPr/>
          <p:nvPr/>
        </p:nvSpPr>
        <p:spPr>
          <a:xfrm>
            <a:off x="3049985" y="4015872"/>
            <a:ext cx="3220162" cy="45957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B7C1B6F-3C77-4863-BF55-17BD2676E361}"/>
              </a:ext>
            </a:extLst>
          </p:cNvPr>
          <p:cNvSpPr/>
          <p:nvPr/>
        </p:nvSpPr>
        <p:spPr>
          <a:xfrm>
            <a:off x="3790405" y="3946831"/>
            <a:ext cx="1739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Исправленный </a:t>
            </a:r>
          </a:p>
          <a:p>
            <a:pPr lvl="0" algn="ctr" fontAlgn="b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 представлен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9EFAAC99-143E-4C5F-9D64-B13C977FE3F8}"/>
              </a:ext>
            </a:extLst>
          </p:cNvPr>
          <p:cNvSpPr/>
          <p:nvPr/>
        </p:nvSpPr>
        <p:spPr>
          <a:xfrm>
            <a:off x="3057707" y="4569283"/>
            <a:ext cx="3220162" cy="110801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F0C82319-1CD0-4736-9552-5A2E23A1D2BE}"/>
              </a:ext>
            </a:extLst>
          </p:cNvPr>
          <p:cNvSpPr/>
          <p:nvPr/>
        </p:nvSpPr>
        <p:spPr>
          <a:xfrm>
            <a:off x="3089643" y="4584709"/>
            <a:ext cx="3180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3 рабочих дней со дня получения ЛН принимает решение о назначении и выплате пособия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214E36B0-9BF9-43B1-AC71-67F5FAD52688}"/>
              </a:ext>
            </a:extLst>
          </p:cNvPr>
          <p:cNvSpPr/>
          <p:nvPr/>
        </p:nvSpPr>
        <p:spPr>
          <a:xfrm>
            <a:off x="3069814" y="5758421"/>
            <a:ext cx="3220162" cy="110032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AE0B6E3-95F1-4E17-B7F6-FF98A7D4B5C2}"/>
              </a:ext>
            </a:extLst>
          </p:cNvPr>
          <p:cNvSpPr/>
          <p:nvPr/>
        </p:nvSpPr>
        <p:spPr>
          <a:xfrm>
            <a:off x="2981207" y="5761283"/>
            <a:ext cx="3397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2 рабочих дней со дня принятия решения перечисляет средства на расчетный счет застрахованного лица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E44ADCDF-5529-4DEF-A562-EADDDAB1D813}"/>
              </a:ext>
            </a:extLst>
          </p:cNvPr>
          <p:cNvSpPr/>
          <p:nvPr/>
        </p:nvSpPr>
        <p:spPr>
          <a:xfrm>
            <a:off x="6372527" y="1998490"/>
            <a:ext cx="2814943" cy="727992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3E1FD56-EA09-4FCE-A449-854F506A6AA3}"/>
              </a:ext>
            </a:extLst>
          </p:cNvPr>
          <p:cNvSpPr/>
          <p:nvPr/>
        </p:nvSpPr>
        <p:spPr>
          <a:xfrm>
            <a:off x="6411297" y="2042825"/>
            <a:ext cx="2776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представлены с нарушением требований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2C643013-18AD-4E28-BA5D-19BA7E04A730}"/>
              </a:ext>
            </a:extLst>
          </p:cNvPr>
          <p:cNvSpPr/>
          <p:nvPr/>
        </p:nvSpPr>
        <p:spPr>
          <a:xfrm>
            <a:off x="6379032" y="2788347"/>
            <a:ext cx="2814943" cy="1138456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8E70381E-85DD-449A-B9F2-A04A1E59A288}"/>
              </a:ext>
            </a:extLst>
          </p:cNvPr>
          <p:cNvCxnSpPr>
            <a:cxnSpLocks/>
          </p:cNvCxnSpPr>
          <p:nvPr/>
        </p:nvCxnSpPr>
        <p:spPr>
          <a:xfrm>
            <a:off x="4669942" y="1898727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666FE671-49B6-46B3-988F-C995FCF5B6BA}"/>
              </a:ext>
            </a:extLst>
          </p:cNvPr>
          <p:cNvCxnSpPr>
            <a:cxnSpLocks/>
          </p:cNvCxnSpPr>
          <p:nvPr/>
        </p:nvCxnSpPr>
        <p:spPr>
          <a:xfrm>
            <a:off x="4652602" y="2749420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133A6891-805F-4770-91A2-624867F4D661}"/>
              </a:ext>
            </a:extLst>
          </p:cNvPr>
          <p:cNvCxnSpPr>
            <a:cxnSpLocks/>
          </p:cNvCxnSpPr>
          <p:nvPr/>
        </p:nvCxnSpPr>
        <p:spPr>
          <a:xfrm>
            <a:off x="4651577" y="3866614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E86693BB-FABE-4B35-BABF-B7F9F5DA9254}"/>
              </a:ext>
            </a:extLst>
          </p:cNvPr>
          <p:cNvCxnSpPr>
            <a:cxnSpLocks/>
          </p:cNvCxnSpPr>
          <p:nvPr/>
        </p:nvCxnSpPr>
        <p:spPr>
          <a:xfrm>
            <a:off x="4626207" y="4495174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7BCCA41C-DBD6-4DA3-9770-501E1F697209}"/>
              </a:ext>
            </a:extLst>
          </p:cNvPr>
          <p:cNvCxnSpPr>
            <a:cxnSpLocks/>
          </p:cNvCxnSpPr>
          <p:nvPr/>
        </p:nvCxnSpPr>
        <p:spPr>
          <a:xfrm>
            <a:off x="4626207" y="5653363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FD085E97-8DAF-40C7-821E-944257665064}"/>
              </a:ext>
            </a:extLst>
          </p:cNvPr>
          <p:cNvSpPr/>
          <p:nvPr/>
        </p:nvSpPr>
        <p:spPr>
          <a:xfrm>
            <a:off x="6330680" y="2816491"/>
            <a:ext cx="289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10 календарных дней  принимает решение об отказе в рассмотрении документов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xmlns="" id="{94E84C98-7936-4609-BD2E-2EA056B99D19}"/>
              </a:ext>
            </a:extLst>
          </p:cNvPr>
          <p:cNvSpPr/>
          <p:nvPr/>
        </p:nvSpPr>
        <p:spPr>
          <a:xfrm>
            <a:off x="6388574" y="4023152"/>
            <a:ext cx="2814943" cy="993745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7CF3F11A-5F10-483C-8B49-376229776B9E}"/>
              </a:ext>
            </a:extLst>
          </p:cNvPr>
          <p:cNvSpPr/>
          <p:nvPr/>
        </p:nvSpPr>
        <p:spPr>
          <a:xfrm>
            <a:off x="6516206" y="4111658"/>
            <a:ext cx="2559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2 рабочих дней направляет решение страхователю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151EC3B7-D20E-486A-AD4A-11312E65623F}"/>
              </a:ext>
            </a:extLst>
          </p:cNvPr>
          <p:cNvSpPr/>
          <p:nvPr/>
        </p:nvSpPr>
        <p:spPr>
          <a:xfrm>
            <a:off x="9281965" y="1998101"/>
            <a:ext cx="2814943" cy="75131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BC384233-D604-4E79-BA57-3A9832F140AC}"/>
              </a:ext>
            </a:extLst>
          </p:cNvPr>
          <p:cNvSpPr/>
          <p:nvPr/>
        </p:nvSpPr>
        <p:spPr>
          <a:xfrm>
            <a:off x="9402417" y="2068552"/>
            <a:ext cx="2574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содержат основания для отказа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8AFD4B4E-A413-4D77-BEB2-3F4657EE69F3}"/>
              </a:ext>
            </a:extLst>
          </p:cNvPr>
          <p:cNvSpPr/>
          <p:nvPr/>
        </p:nvSpPr>
        <p:spPr>
          <a:xfrm>
            <a:off x="9266104" y="2824763"/>
            <a:ext cx="2814943" cy="75131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5F7AFEE6-4321-4880-A933-1FF0D7F2E7FA}"/>
              </a:ext>
            </a:extLst>
          </p:cNvPr>
          <p:cNvCxnSpPr>
            <a:cxnSpLocks/>
          </p:cNvCxnSpPr>
          <p:nvPr/>
        </p:nvCxnSpPr>
        <p:spPr>
          <a:xfrm>
            <a:off x="7796044" y="2703290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A3750E20-9CD0-4A76-BA10-77BF3B7DFB58}"/>
              </a:ext>
            </a:extLst>
          </p:cNvPr>
          <p:cNvCxnSpPr>
            <a:cxnSpLocks/>
          </p:cNvCxnSpPr>
          <p:nvPr/>
        </p:nvCxnSpPr>
        <p:spPr>
          <a:xfrm>
            <a:off x="7778486" y="1918296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1ACED386-2C6C-4428-85A3-4B5251BAC03B}"/>
              </a:ext>
            </a:extLst>
          </p:cNvPr>
          <p:cNvCxnSpPr>
            <a:cxnSpLocks/>
          </p:cNvCxnSpPr>
          <p:nvPr/>
        </p:nvCxnSpPr>
        <p:spPr>
          <a:xfrm>
            <a:off x="7796044" y="3947052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9CEEC0C6-E7D4-4D68-8A5C-DBCD654900CE}"/>
              </a:ext>
            </a:extLst>
          </p:cNvPr>
          <p:cNvSpPr/>
          <p:nvPr/>
        </p:nvSpPr>
        <p:spPr>
          <a:xfrm>
            <a:off x="9183490" y="2776370"/>
            <a:ext cx="2995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10 календарных дней  принимает решение об отказе в назначении пособия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xmlns="" id="{C2E12FB2-4102-425B-BD7D-41EC08EB1F92}"/>
              </a:ext>
            </a:extLst>
          </p:cNvPr>
          <p:cNvSpPr/>
          <p:nvPr/>
        </p:nvSpPr>
        <p:spPr>
          <a:xfrm>
            <a:off x="9258202" y="3666719"/>
            <a:ext cx="2814943" cy="75131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43CF7FD4-66F4-4242-8986-6650E9EE4C34}"/>
              </a:ext>
            </a:extLst>
          </p:cNvPr>
          <p:cNvSpPr/>
          <p:nvPr/>
        </p:nvSpPr>
        <p:spPr>
          <a:xfrm>
            <a:off x="9316207" y="3619797"/>
            <a:ext cx="2746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2 рабочих дней направляет решение страхователю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F8F3E112-D68A-4990-951A-EC4905972AD0}"/>
              </a:ext>
            </a:extLst>
          </p:cNvPr>
          <p:cNvCxnSpPr>
            <a:cxnSpLocks/>
          </p:cNvCxnSpPr>
          <p:nvPr/>
        </p:nvCxnSpPr>
        <p:spPr>
          <a:xfrm flipH="1">
            <a:off x="9811305" y="1662112"/>
            <a:ext cx="83790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8D0318F3-CA25-49A6-BACE-1F9F366A0195}"/>
              </a:ext>
            </a:extLst>
          </p:cNvPr>
          <p:cNvCxnSpPr>
            <a:cxnSpLocks/>
          </p:cNvCxnSpPr>
          <p:nvPr/>
        </p:nvCxnSpPr>
        <p:spPr>
          <a:xfrm>
            <a:off x="10639384" y="1647146"/>
            <a:ext cx="0" cy="3602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78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0C56FA3-4677-4B02-A61F-F55E277D69B0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646B73-8391-474B-9198-5A62F8492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EEEE74-58B9-4E1E-A58A-A1BE4C36241E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7D14FAC6-E518-4367-894C-CBC1383A2211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C8CFC940-3766-4A55-931C-92FA66FD11AB}"/>
              </a:ext>
            </a:extLst>
          </p:cNvPr>
          <p:cNvSpPr/>
          <p:nvPr/>
        </p:nvSpPr>
        <p:spPr>
          <a:xfrm rot="16200000">
            <a:off x="6305911" y="976863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16C1565-6B42-4BAF-8DD3-188355A7C3D1}"/>
              </a:ext>
            </a:extLst>
          </p:cNvPr>
          <p:cNvSpPr/>
          <p:nvPr/>
        </p:nvSpPr>
        <p:spPr>
          <a:xfrm>
            <a:off x="1" y="947595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Порядок и сроки назначения выплат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D8C67037-8A5E-401E-82BD-95C430ECB31B}"/>
              </a:ext>
            </a:extLst>
          </p:cNvPr>
          <p:cNvSpPr/>
          <p:nvPr/>
        </p:nvSpPr>
        <p:spPr>
          <a:xfrm>
            <a:off x="2380695" y="1560432"/>
            <a:ext cx="7430610" cy="51402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93DABE2-2642-46B0-8B67-B631403B50E1}"/>
              </a:ext>
            </a:extLst>
          </p:cNvPr>
          <p:cNvSpPr/>
          <p:nvPr/>
        </p:nvSpPr>
        <p:spPr>
          <a:xfrm>
            <a:off x="3281768" y="1601554"/>
            <a:ext cx="562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представлены не в полном объеме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BCEACB1F-909A-4C19-9783-C04B5A24A1C6}"/>
              </a:ext>
            </a:extLst>
          </p:cNvPr>
          <p:cNvCxnSpPr>
            <a:cxnSpLocks/>
          </p:cNvCxnSpPr>
          <p:nvPr/>
        </p:nvCxnSpPr>
        <p:spPr>
          <a:xfrm flipH="1" flipV="1">
            <a:off x="1434237" y="1786220"/>
            <a:ext cx="904780" cy="123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32E6D610-AA9A-42E7-9451-6042F8788E23}"/>
              </a:ext>
            </a:extLst>
          </p:cNvPr>
          <p:cNvCxnSpPr>
            <a:cxnSpLocks/>
          </p:cNvCxnSpPr>
          <p:nvPr/>
        </p:nvCxnSpPr>
        <p:spPr>
          <a:xfrm>
            <a:off x="1428323" y="1767090"/>
            <a:ext cx="0" cy="3602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772603A9-4EA1-4F20-B7AF-2F1F060EBDC6}"/>
              </a:ext>
            </a:extLst>
          </p:cNvPr>
          <p:cNvCxnSpPr>
            <a:cxnSpLocks/>
          </p:cNvCxnSpPr>
          <p:nvPr/>
        </p:nvCxnSpPr>
        <p:spPr>
          <a:xfrm flipH="1">
            <a:off x="9811305" y="1809573"/>
            <a:ext cx="83790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871786CB-CCED-45EA-A194-8A1C51F8B9EB}"/>
              </a:ext>
            </a:extLst>
          </p:cNvPr>
          <p:cNvCxnSpPr>
            <a:cxnSpLocks/>
          </p:cNvCxnSpPr>
          <p:nvPr/>
        </p:nvCxnSpPr>
        <p:spPr>
          <a:xfrm>
            <a:off x="10639384" y="1794607"/>
            <a:ext cx="0" cy="36028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EB8F66D5-1630-4862-A862-6DEB8F84798C}"/>
              </a:ext>
            </a:extLst>
          </p:cNvPr>
          <p:cNvSpPr/>
          <p:nvPr/>
        </p:nvSpPr>
        <p:spPr>
          <a:xfrm>
            <a:off x="657920" y="2267161"/>
            <a:ext cx="4967817" cy="89955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5842650-749B-4320-9C5C-CF808A3723CC}"/>
              </a:ext>
            </a:extLst>
          </p:cNvPr>
          <p:cNvSpPr/>
          <p:nvPr/>
        </p:nvSpPr>
        <p:spPr>
          <a:xfrm>
            <a:off x="688400" y="2300233"/>
            <a:ext cx="4906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5 рабочих дней со дня получения направляет страхователю извещение о предоставлении недостающих документов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80F84067-0A98-44E3-A3F9-869A0933F84F}"/>
              </a:ext>
            </a:extLst>
          </p:cNvPr>
          <p:cNvSpPr/>
          <p:nvPr/>
        </p:nvSpPr>
        <p:spPr>
          <a:xfrm>
            <a:off x="657920" y="3272685"/>
            <a:ext cx="4967817" cy="45810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7D8C256D-305E-4BCC-8449-2F70E1CCE7F6}"/>
              </a:ext>
            </a:extLst>
          </p:cNvPr>
          <p:cNvSpPr/>
          <p:nvPr/>
        </p:nvSpPr>
        <p:spPr>
          <a:xfrm>
            <a:off x="6364764" y="2336472"/>
            <a:ext cx="5090937" cy="136012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073E57C0-2103-4C39-A60C-5792A5502524}"/>
              </a:ext>
            </a:extLst>
          </p:cNvPr>
          <p:cNvSpPr/>
          <p:nvPr/>
        </p:nvSpPr>
        <p:spPr>
          <a:xfrm>
            <a:off x="6505689" y="2388629"/>
            <a:ext cx="4881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Недостающие документы или сведения предоставляются страхователем в территориальное отделение Фонда в течение 5 рабочих дней со дня получения извещения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4AAF3296-CA8E-4D83-9B0A-3FF708B0F8F8}"/>
              </a:ext>
            </a:extLst>
          </p:cNvPr>
          <p:cNvSpPr/>
          <p:nvPr/>
        </p:nvSpPr>
        <p:spPr>
          <a:xfrm>
            <a:off x="785819" y="3320099"/>
            <a:ext cx="47120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Недостающие документы представлены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187A3F77-6ACD-4577-8CDC-9113D555C3A8}"/>
              </a:ext>
            </a:extLst>
          </p:cNvPr>
          <p:cNvSpPr/>
          <p:nvPr/>
        </p:nvSpPr>
        <p:spPr>
          <a:xfrm>
            <a:off x="645394" y="3877298"/>
            <a:ext cx="4967817" cy="94983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79691FE0-C636-41D6-8425-F7EA3CED05F4}"/>
              </a:ext>
            </a:extLst>
          </p:cNvPr>
          <p:cNvSpPr/>
          <p:nvPr/>
        </p:nvSpPr>
        <p:spPr>
          <a:xfrm>
            <a:off x="552626" y="3936645"/>
            <a:ext cx="5073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10 календарных дней  со дня получения полного комплекта документов принимает решение о выплате пособия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6A758321-0D41-4583-BA38-6EF5A61186F8}"/>
              </a:ext>
            </a:extLst>
          </p:cNvPr>
          <p:cNvSpPr/>
          <p:nvPr/>
        </p:nvSpPr>
        <p:spPr>
          <a:xfrm>
            <a:off x="645394" y="5012726"/>
            <a:ext cx="4980343" cy="1111757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2DDB2E6-89B0-4363-864F-E51B2928D8C7}"/>
              </a:ext>
            </a:extLst>
          </p:cNvPr>
          <p:cNvSpPr/>
          <p:nvPr/>
        </p:nvSpPr>
        <p:spPr>
          <a:xfrm>
            <a:off x="632868" y="5010286"/>
            <a:ext cx="4980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2 рабочих дней со дня принятия решения перечисляет средства на расчетный счет застрахованного лица или через организацию федеральной почтовой связи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03B16382-594F-4511-8A83-A64F7D2DDBF2}"/>
              </a:ext>
            </a:extLst>
          </p:cNvPr>
          <p:cNvCxnSpPr>
            <a:cxnSpLocks/>
          </p:cNvCxnSpPr>
          <p:nvPr/>
        </p:nvCxnSpPr>
        <p:spPr>
          <a:xfrm>
            <a:off x="1428323" y="3141824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9B8CC0EC-2B48-470D-986E-522771CC1402}"/>
              </a:ext>
            </a:extLst>
          </p:cNvPr>
          <p:cNvCxnSpPr>
            <a:cxnSpLocks/>
          </p:cNvCxnSpPr>
          <p:nvPr/>
        </p:nvCxnSpPr>
        <p:spPr>
          <a:xfrm>
            <a:off x="1424086" y="3758370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50B587E3-33E1-4C3D-91B7-E9FD86840386}"/>
              </a:ext>
            </a:extLst>
          </p:cNvPr>
          <p:cNvCxnSpPr>
            <a:cxnSpLocks/>
          </p:cNvCxnSpPr>
          <p:nvPr/>
        </p:nvCxnSpPr>
        <p:spPr>
          <a:xfrm>
            <a:off x="1415612" y="4827136"/>
            <a:ext cx="0" cy="1782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0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27CF1663-E2A2-4977-9A0F-4E19CEDF2DD4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A5640DAE-E320-48E8-B8D2-677CC13CC955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A46494F-4787-4CDA-953A-B828ECA7FB3E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C37FD6E-0A40-450B-9822-135B06DE73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8F5F6B8-F813-4EBD-8917-C22BC44BB60C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</a:t>
            </a:r>
            <a:r>
              <a:rPr lang="ru-RU" sz="1400" b="1" dirty="0" smtClean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КРАСНОЯРСКОЕ </a:t>
            </a:r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52FBCA7B-E97D-4700-A0BF-095AF724499E}"/>
              </a:ext>
            </a:extLst>
          </p:cNvPr>
          <p:cNvSpPr/>
          <p:nvPr/>
        </p:nvSpPr>
        <p:spPr>
          <a:xfrm>
            <a:off x="102954" y="2082900"/>
            <a:ext cx="5140171" cy="4164765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B1265A-F694-4CF9-B063-3C8C1D40D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42" y="1924260"/>
            <a:ext cx="2909181" cy="290918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BE62B05-2EB0-4B4B-93B5-408DE55D8946}"/>
              </a:ext>
            </a:extLst>
          </p:cNvPr>
          <p:cNvSpPr/>
          <p:nvPr/>
        </p:nvSpPr>
        <p:spPr>
          <a:xfrm>
            <a:off x="0" y="1142780"/>
            <a:ext cx="12192000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1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января 2020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года пилотный проект </a:t>
            </a:r>
            <a:r>
              <a:rPr lang="ru-RU" altLang="ru-RU" sz="24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«ПРЯМЫЕ ВЫПЛАТЫ»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реализуется </a:t>
            </a:r>
            <a:r>
              <a:rPr lang="ru-RU" altLang="ru-RU" sz="24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4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ru-RU" altLang="ru-RU" sz="24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субъектах Российской Федерации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A90BB5F-F5DC-477E-9420-BEBC0A9652A0}"/>
              </a:ext>
            </a:extLst>
          </p:cNvPr>
          <p:cNvSpPr/>
          <p:nvPr/>
        </p:nvSpPr>
        <p:spPr>
          <a:xfrm>
            <a:off x="-31434" y="4939576"/>
            <a:ext cx="540894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01.07.2020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в 9 субъектах, в том числе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Красноярском крае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2A072D68-957C-48FF-97A1-14DB95621636}"/>
              </a:ext>
            </a:extLst>
          </p:cNvPr>
          <p:cNvSpPr/>
          <p:nvPr/>
        </p:nvSpPr>
        <p:spPr>
          <a:xfrm>
            <a:off x="5355264" y="1924260"/>
            <a:ext cx="6733782" cy="461281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6D22081-DA32-4ED0-91CE-F19A6AB3A29E}"/>
              </a:ext>
            </a:extLst>
          </p:cNvPr>
          <p:cNvSpPr/>
          <p:nvPr/>
        </p:nvSpPr>
        <p:spPr>
          <a:xfrm>
            <a:off x="5467306" y="3598780"/>
            <a:ext cx="6509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назначения и выплаты пособий касаются только страхователей, состоящих на учете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Красноярском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региональном отделении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их работников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426785B-9268-400B-8C7E-99E42FF07E1D}"/>
              </a:ext>
            </a:extLst>
          </p:cNvPr>
          <p:cNvSpPr/>
          <p:nvPr/>
        </p:nvSpPr>
        <p:spPr>
          <a:xfrm>
            <a:off x="5351666" y="5869045"/>
            <a:ext cx="3202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82600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страхователей,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133CFD7-D388-4BF7-BFAB-E5838123CCB0}"/>
              </a:ext>
            </a:extLst>
          </p:cNvPr>
          <p:cNvSpPr/>
          <p:nvPr/>
        </p:nvSpPr>
        <p:spPr>
          <a:xfrm>
            <a:off x="9172757" y="5882391"/>
            <a:ext cx="3044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990000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работающих 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39B73A8-8D13-400A-9BFA-F75EC1013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12" y="4763956"/>
            <a:ext cx="2359735" cy="11160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C1D671E-44FF-4531-94B7-CA4F0B39A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97" y="1265274"/>
            <a:ext cx="2295108" cy="2392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2FFF484-0CDF-4925-BFC4-6972606DE2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143" y="4633901"/>
            <a:ext cx="873520" cy="11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0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FF23ABCE-8090-4A89-B679-1718F9217213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69E370-9733-4696-8437-BE483BE57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86D367-D2B7-42A3-9D06-430532B07873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A9CAAD4-48E7-4F6E-B219-6C443A72BD81}"/>
              </a:ext>
            </a:extLst>
          </p:cNvPr>
          <p:cNvSpPr/>
          <p:nvPr/>
        </p:nvSpPr>
        <p:spPr>
          <a:xfrm>
            <a:off x="0" y="116526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Сроки выплаты пособий</a:t>
            </a: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A30FC8F7-C9EC-4D12-859E-F213EF525335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DDE7185A-B2F4-4A36-AD73-8A5ABD367329}"/>
              </a:ext>
            </a:extLst>
          </p:cNvPr>
          <p:cNvSpPr/>
          <p:nvPr/>
        </p:nvSpPr>
        <p:spPr>
          <a:xfrm rot="16200000">
            <a:off x="6305911" y="976863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C2AEA3-8564-4AA6-A5DD-1B51A06CFAF7}"/>
              </a:ext>
            </a:extLst>
          </p:cNvPr>
          <p:cNvSpPr/>
          <p:nvPr/>
        </p:nvSpPr>
        <p:spPr>
          <a:xfrm>
            <a:off x="1790872" y="2080909"/>
            <a:ext cx="8734698" cy="66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47D63EA5-0170-4FD6-A3B2-BF86F5ACEA44}"/>
              </a:ext>
            </a:extLst>
          </p:cNvPr>
          <p:cNvSpPr/>
          <p:nvPr/>
        </p:nvSpPr>
        <p:spPr>
          <a:xfrm>
            <a:off x="1951852" y="1967698"/>
            <a:ext cx="8391970" cy="34171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A2438A7-03EB-4D7F-B424-B18BADC5C4C7}"/>
              </a:ext>
            </a:extLst>
          </p:cNvPr>
          <p:cNvSpPr/>
          <p:nvPr/>
        </p:nvSpPr>
        <p:spPr>
          <a:xfrm>
            <a:off x="3211000" y="1925475"/>
            <a:ext cx="554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календарных дней (п. 9 Положения по ОСС)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0B26B48-E167-4D48-9552-0B4E1DA61A54}"/>
              </a:ext>
            </a:extLst>
          </p:cNvPr>
          <p:cNvSpPr/>
          <p:nvPr/>
        </p:nvSpPr>
        <p:spPr>
          <a:xfrm>
            <a:off x="3063663" y="2343994"/>
            <a:ext cx="5571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* После получения полного пакета документов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97CA6E-7223-4B7B-8FCE-C22797FD5B27}"/>
              </a:ext>
            </a:extLst>
          </p:cNvPr>
          <p:cNvSpPr/>
          <p:nvPr/>
        </p:nvSpPr>
        <p:spPr>
          <a:xfrm>
            <a:off x="1790872" y="2956554"/>
            <a:ext cx="8734698" cy="66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0A205F88-4C13-4380-BF5C-C072CA6AF41F}"/>
              </a:ext>
            </a:extLst>
          </p:cNvPr>
          <p:cNvSpPr/>
          <p:nvPr/>
        </p:nvSpPr>
        <p:spPr>
          <a:xfrm>
            <a:off x="1951852" y="2843343"/>
            <a:ext cx="8391970" cy="34171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929E486-D6FC-400C-9A15-843DCC77A999}"/>
              </a:ext>
            </a:extLst>
          </p:cNvPr>
          <p:cNvSpPr/>
          <p:nvPr/>
        </p:nvSpPr>
        <p:spPr>
          <a:xfrm>
            <a:off x="2889865" y="3218810"/>
            <a:ext cx="5919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* После исправления листка нетрудоспособности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9C9FE51-D5D7-4250-8CDD-63BB9FE31FA1}"/>
              </a:ext>
            </a:extLst>
          </p:cNvPr>
          <p:cNvSpPr/>
          <p:nvPr/>
        </p:nvSpPr>
        <p:spPr>
          <a:xfrm>
            <a:off x="3633968" y="2802780"/>
            <a:ext cx="470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рабочих дня (п. 8 Положения по ОСС)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1E5A77C-E4C1-4ACB-9383-58757E2D4DA6}"/>
              </a:ext>
            </a:extLst>
          </p:cNvPr>
          <p:cNvSpPr/>
          <p:nvPr/>
        </p:nvSpPr>
        <p:spPr>
          <a:xfrm>
            <a:off x="1790871" y="3824342"/>
            <a:ext cx="8734699" cy="66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1DE7033E-18C1-47AD-8D4A-E55A5A775521}"/>
              </a:ext>
            </a:extLst>
          </p:cNvPr>
          <p:cNvSpPr/>
          <p:nvPr/>
        </p:nvSpPr>
        <p:spPr>
          <a:xfrm>
            <a:off x="1951852" y="3711131"/>
            <a:ext cx="8391970" cy="34171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7E0894D-3E20-465A-B0F8-969A8A6B048E}"/>
              </a:ext>
            </a:extLst>
          </p:cNvPr>
          <p:cNvSpPr/>
          <p:nvPr/>
        </p:nvSpPr>
        <p:spPr>
          <a:xfrm>
            <a:off x="3124287" y="4057353"/>
            <a:ext cx="5450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* Ежемесячное пособие по уходу за ребенком</a:t>
            </a:r>
          </a:p>
          <a:p>
            <a:pPr lvl="0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A991FE5-0805-454A-AD60-CADFC180D1CF}"/>
              </a:ext>
            </a:extLst>
          </p:cNvPr>
          <p:cNvSpPr/>
          <p:nvPr/>
        </p:nvSpPr>
        <p:spPr>
          <a:xfrm>
            <a:off x="2462116" y="3697322"/>
            <a:ext cx="7243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по 15 число следующего месяца (п. 9 Положения по ОСС)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EAA4BC3-D66C-47D0-A700-319E2F1C0758}"/>
              </a:ext>
            </a:extLst>
          </p:cNvPr>
          <p:cNvSpPr/>
          <p:nvPr/>
        </p:nvSpPr>
        <p:spPr>
          <a:xfrm>
            <a:off x="1790871" y="4682877"/>
            <a:ext cx="8734699" cy="66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4647AD3C-AE64-402E-AF28-B768184E7B6D}"/>
              </a:ext>
            </a:extLst>
          </p:cNvPr>
          <p:cNvSpPr/>
          <p:nvPr/>
        </p:nvSpPr>
        <p:spPr>
          <a:xfrm>
            <a:off x="1951852" y="4569666"/>
            <a:ext cx="8391970" cy="34171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908421B-D212-4704-B5CC-D4AF5BBF1722}"/>
              </a:ext>
            </a:extLst>
          </p:cNvPr>
          <p:cNvSpPr/>
          <p:nvPr/>
        </p:nvSpPr>
        <p:spPr>
          <a:xfrm>
            <a:off x="2201116" y="4931934"/>
            <a:ext cx="81101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* Оплата дополнительного отпуска пострадавшему на производстве</a:t>
            </a:r>
          </a:p>
          <a:p>
            <a:pPr lvl="0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06DE294-B25A-4E72-923E-BA45D4CBD045}"/>
              </a:ext>
            </a:extLst>
          </p:cNvPr>
          <p:cNvSpPr/>
          <p:nvPr/>
        </p:nvSpPr>
        <p:spPr>
          <a:xfrm>
            <a:off x="3728708" y="4539571"/>
            <a:ext cx="478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рабочих дней (п. 7 Положения по НС)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AD6F7EE-3243-4890-BD07-976749607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6" y="798383"/>
            <a:ext cx="2986340" cy="23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09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A0A626E-3934-45B2-A9D7-7D7292514C68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BB269ED-3AAC-4846-8997-A5F1EB7BF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841A7F-2B52-4ACE-99C0-DB75967C60C6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2EAE8D-3E56-4BE5-81CC-9FF09FFD9BF7}"/>
              </a:ext>
            </a:extLst>
          </p:cNvPr>
          <p:cNvSpPr/>
          <p:nvPr/>
        </p:nvSpPr>
        <p:spPr>
          <a:xfrm>
            <a:off x="0" y="116526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Сроки выплаты пособий</a:t>
            </a: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981C249D-2425-40F4-A6A7-DB88A96BBD7D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B0266B17-9ED5-48AA-8E24-B78DD21E2F17}"/>
              </a:ext>
            </a:extLst>
          </p:cNvPr>
          <p:cNvSpPr/>
          <p:nvPr/>
        </p:nvSpPr>
        <p:spPr>
          <a:xfrm rot="16200000">
            <a:off x="6305911" y="976863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02DF967-C668-4A69-AE6A-5E8843800014}"/>
              </a:ext>
            </a:extLst>
          </p:cNvPr>
          <p:cNvSpPr/>
          <p:nvPr/>
        </p:nvSpPr>
        <p:spPr>
          <a:xfrm>
            <a:off x="1798199" y="1915668"/>
            <a:ext cx="87346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FD21C40D-2B48-4F0D-A6F4-031E8D504460}"/>
              </a:ext>
            </a:extLst>
          </p:cNvPr>
          <p:cNvSpPr/>
          <p:nvPr/>
        </p:nvSpPr>
        <p:spPr>
          <a:xfrm>
            <a:off x="1959179" y="1802457"/>
            <a:ext cx="8391970" cy="34171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879D359-AC90-4ECA-8501-96E9C64C99D9}"/>
              </a:ext>
            </a:extLst>
          </p:cNvPr>
          <p:cNvSpPr/>
          <p:nvPr/>
        </p:nvSpPr>
        <p:spPr>
          <a:xfrm>
            <a:off x="4817654" y="1786911"/>
            <a:ext cx="2078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рабочих дней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23D5D53-8A5C-4C10-953F-CB570CEEA159}"/>
              </a:ext>
            </a:extLst>
          </p:cNvPr>
          <p:cNvSpPr/>
          <p:nvPr/>
        </p:nvSpPr>
        <p:spPr>
          <a:xfrm>
            <a:off x="2412174" y="2144172"/>
            <a:ext cx="7226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* Пособие на погребение  (п. 10 Положения по ОСС)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* Оплата 4-х доп. дней по уходу за ребенком-инвалидом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(п. 11 Положения по ОСС)</a:t>
            </a:r>
          </a:p>
          <a:p>
            <a:pPr lvl="0"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16E7644-DEF5-47BE-8353-B4FB674120B8}"/>
              </a:ext>
            </a:extLst>
          </p:cNvPr>
          <p:cNvSpPr/>
          <p:nvPr/>
        </p:nvSpPr>
        <p:spPr>
          <a:xfrm>
            <a:off x="1798199" y="3365458"/>
            <a:ext cx="873469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2DA19C39-74B8-4EB1-B4C3-284BBE96A44A}"/>
              </a:ext>
            </a:extLst>
          </p:cNvPr>
          <p:cNvSpPr/>
          <p:nvPr/>
        </p:nvSpPr>
        <p:spPr>
          <a:xfrm>
            <a:off x="1959179" y="3252247"/>
            <a:ext cx="8391970" cy="34171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75A67DE-D9AA-4DAB-BE89-21097FBDFB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6" y="1376628"/>
            <a:ext cx="2300897" cy="206097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70CF822-1B09-414A-96D7-9F4A41262788}"/>
              </a:ext>
            </a:extLst>
          </p:cNvPr>
          <p:cNvSpPr/>
          <p:nvPr/>
        </p:nvSpPr>
        <p:spPr>
          <a:xfrm>
            <a:off x="2109076" y="3218021"/>
            <a:ext cx="8377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календарных дней - принятие решения, 2 раб. дня на перечисление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2DA6D36-1975-410B-B1EA-D3B66717BB97}"/>
              </a:ext>
            </a:extLst>
          </p:cNvPr>
          <p:cNvSpPr/>
          <p:nvPr/>
        </p:nvSpPr>
        <p:spPr>
          <a:xfrm>
            <a:off x="1798199" y="3593962"/>
            <a:ext cx="8734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* Дополнительные расходы страхователя на выплату пособия по временной нетрудоспособности за счет межбюджетных трансфертов 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(п. 8 Положения по ОСС)</a:t>
            </a:r>
          </a:p>
          <a:p>
            <a:pPr lvl="0"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E6FB6B6-A3ED-4321-87F1-73FB02EF66B9}"/>
              </a:ext>
            </a:extLst>
          </p:cNvPr>
          <p:cNvSpPr/>
          <p:nvPr/>
        </p:nvSpPr>
        <p:spPr>
          <a:xfrm>
            <a:off x="1859060" y="4812101"/>
            <a:ext cx="8734698" cy="934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7EEE34D3-7BEB-4BFF-8375-3440ACE3AFDE}"/>
              </a:ext>
            </a:extLst>
          </p:cNvPr>
          <p:cNvSpPr/>
          <p:nvPr/>
        </p:nvSpPr>
        <p:spPr>
          <a:xfrm>
            <a:off x="2020040" y="4698890"/>
            <a:ext cx="8391970" cy="34171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413EEC4-0E45-4585-9F75-9804991913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61" y="5223296"/>
            <a:ext cx="1972324" cy="144544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6DCC862F-92AE-4DBF-AA99-4208EA0A0218}"/>
              </a:ext>
            </a:extLst>
          </p:cNvPr>
          <p:cNvSpPr/>
          <p:nvPr/>
        </p:nvSpPr>
        <p:spPr>
          <a:xfrm>
            <a:off x="5180057" y="4674420"/>
            <a:ext cx="1950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рабочих дней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156C933-A0B3-4B63-9431-9B1A8695F2BC}"/>
              </a:ext>
            </a:extLst>
          </p:cNvPr>
          <p:cNvSpPr/>
          <p:nvPr/>
        </p:nvSpPr>
        <p:spPr>
          <a:xfrm>
            <a:off x="1838292" y="5040158"/>
            <a:ext cx="8755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* Предупредительные меры по сокращению травматизма </a:t>
            </a:r>
          </a:p>
          <a:p>
            <a:pPr lvl="0"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(п. 4 Положения по  пред. мерам)</a:t>
            </a:r>
          </a:p>
        </p:txBody>
      </p:sp>
    </p:spTree>
    <p:extLst>
      <p:ext uri="{BB962C8B-B14F-4D97-AF65-F5344CB8AC3E}">
        <p14:creationId xmlns:p14="http://schemas.microsoft.com/office/powerpoint/2010/main" val="1836641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29521C0-1D85-4727-9A86-80813633695C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D53779-2FCD-406C-9118-B654E5DE2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F5DA1B-985C-4E47-90CB-C1F03D983946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91FA89AF-8315-4792-995F-825D6A494338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548E7218-1EFF-4AF4-B712-ACC38EF08CF2}"/>
              </a:ext>
            </a:extLst>
          </p:cNvPr>
          <p:cNvSpPr/>
          <p:nvPr/>
        </p:nvSpPr>
        <p:spPr>
          <a:xfrm rot="16200000">
            <a:off x="6305911" y="976863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77F4F6ED-E5C7-4950-9C16-565E418AEC86}"/>
              </a:ext>
            </a:extLst>
          </p:cNvPr>
          <p:cNvSpPr/>
          <p:nvPr/>
        </p:nvSpPr>
        <p:spPr>
          <a:xfrm>
            <a:off x="303903" y="1905853"/>
            <a:ext cx="11584195" cy="421297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3E62602-BABD-4FBE-B1ED-CCFCF67EDEEE}"/>
              </a:ext>
            </a:extLst>
          </p:cNvPr>
          <p:cNvSpPr/>
          <p:nvPr/>
        </p:nvSpPr>
        <p:spPr>
          <a:xfrm>
            <a:off x="486541" y="2925376"/>
            <a:ext cx="10941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Выплата пособий с указанием номера </a:t>
            </a:r>
            <a:r>
              <a:rPr lang="ru-RU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платежной карты «Мир»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средств физическим лицом в день осуществления выплаты.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7A7CD85-035F-498D-81EB-88611C3F4840}"/>
              </a:ext>
            </a:extLst>
          </p:cNvPr>
          <p:cNvSpPr/>
          <p:nvPr/>
        </p:nvSpPr>
        <p:spPr>
          <a:xfrm>
            <a:off x="1860698" y="2454312"/>
            <a:ext cx="8379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Особенности технологии: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A5FD722-2C58-4755-831A-2FE7A0D42033}"/>
              </a:ext>
            </a:extLst>
          </p:cNvPr>
          <p:cNvSpPr/>
          <p:nvPr/>
        </p:nvSpPr>
        <p:spPr>
          <a:xfrm>
            <a:off x="363201" y="3539306"/>
            <a:ext cx="11110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Преимущества технологии: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CC3C8A2-9890-43BE-900C-5586AE31A7EF}"/>
              </a:ext>
            </a:extLst>
          </p:cNvPr>
          <p:cNvSpPr/>
          <p:nvPr/>
        </p:nvSpPr>
        <p:spPr>
          <a:xfrm>
            <a:off x="532122" y="4111582"/>
            <a:ext cx="11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Сокращение перечня реквизитов получателей, необходимых для осуществления выплат, и снижения риска возникновения ошибок при их указании получателем;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Исключение случаев выплаты физическим лицам за счет средств бюджетов по недействительным (устаревшим) реквизитам;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срока доведения денежных средств до получателей выплат;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взаиморасчетов, исключение множества операций по расчетам с банками.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CF1152B-819F-467D-A04C-B8215EE59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47" y="1158204"/>
            <a:ext cx="4361223" cy="12308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C79AACF-449E-4D7A-9D36-76E79AC13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019">
            <a:off x="7150759" y="950467"/>
            <a:ext cx="1797383" cy="18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4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129811C-5B1A-4002-A33D-C5F2F05B370B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5B14038-D8FE-4893-A31F-CCFE23AE2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2D20A-6942-4AAF-83F4-3814AB9D2D9D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388740CE-46D1-46DB-B047-BE28EB276275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DC19B863-DA46-444D-AFF1-E0C214162AB0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82AF75E-ED31-43DB-9584-0AF7D56958D9}"/>
              </a:ext>
            </a:extLst>
          </p:cNvPr>
          <p:cNvSpPr/>
          <p:nvPr/>
        </p:nvSpPr>
        <p:spPr>
          <a:xfrm>
            <a:off x="1" y="987744"/>
            <a:ext cx="12191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Подготовка и отправка в региональное отделение Фонда </a:t>
            </a:r>
          </a:p>
          <a:p>
            <a:pPr algn="ctr"/>
            <a:r>
              <a:rPr lang="ru-RU" sz="24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реестра сведений о выплате пособий застрахованным в электронном виде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050D9FB-9C1B-4DBC-81C2-AB2AC08E4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3" y="1808104"/>
            <a:ext cx="2026438" cy="1101038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63B283A2-0972-4133-8FBC-4909507F8AF5}"/>
              </a:ext>
            </a:extLst>
          </p:cNvPr>
          <p:cNvSpPr/>
          <p:nvPr/>
        </p:nvSpPr>
        <p:spPr>
          <a:xfrm>
            <a:off x="847539" y="2474182"/>
            <a:ext cx="727321" cy="7162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730638E-8502-4D5F-B016-2C8DF9012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3" y="2545958"/>
            <a:ext cx="698375" cy="854596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0F672E3E-15F0-49C6-AE61-925E10EF84AF}"/>
              </a:ext>
            </a:extLst>
          </p:cNvPr>
          <p:cNvSpPr/>
          <p:nvPr/>
        </p:nvSpPr>
        <p:spPr>
          <a:xfrm>
            <a:off x="5553610" y="1971170"/>
            <a:ext cx="4655033" cy="1087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3E0D67-2FE6-4975-9D09-422B686509A1}"/>
              </a:ext>
            </a:extLst>
          </p:cNvPr>
          <p:cNvSpPr txBox="1"/>
          <p:nvPr/>
        </p:nvSpPr>
        <p:spPr>
          <a:xfrm>
            <a:off x="1500388" y="2909142"/>
            <a:ext cx="173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 (страхователь)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62A4A70-FC2A-4C95-B2F1-9CB888FB9880}"/>
              </a:ext>
            </a:extLst>
          </p:cNvPr>
          <p:cNvSpPr/>
          <p:nvPr/>
        </p:nvSpPr>
        <p:spPr>
          <a:xfrm>
            <a:off x="3320007" y="2451829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подготавливает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A47071D-721C-41F9-B36E-E70C174602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990" y="1971170"/>
            <a:ext cx="1504893" cy="993214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8346AB0-00ED-4DC2-B738-88235968734B}"/>
              </a:ext>
            </a:extLst>
          </p:cNvPr>
          <p:cNvSpPr/>
          <p:nvPr/>
        </p:nvSpPr>
        <p:spPr>
          <a:xfrm>
            <a:off x="6021833" y="1900618"/>
            <a:ext cx="1036670" cy="83123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50FDA006-4A62-43B9-8944-5D44B8AC440A}"/>
              </a:ext>
            </a:extLst>
          </p:cNvPr>
          <p:cNvSpPr/>
          <p:nvPr/>
        </p:nvSpPr>
        <p:spPr>
          <a:xfrm>
            <a:off x="6142043" y="2013498"/>
            <a:ext cx="736459" cy="9453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56F13F8C-A0F1-4398-9EC7-0F55ACC2F8C3}"/>
              </a:ext>
            </a:extLst>
          </p:cNvPr>
          <p:cNvCxnSpPr>
            <a:cxnSpLocks/>
          </p:cNvCxnSpPr>
          <p:nvPr/>
        </p:nvCxnSpPr>
        <p:spPr>
          <a:xfrm>
            <a:off x="6142042" y="2169542"/>
            <a:ext cx="736459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6C3F95C-18B4-4534-8B10-D63A823B612C}"/>
              </a:ext>
            </a:extLst>
          </p:cNvPr>
          <p:cNvCxnSpPr>
            <a:cxnSpLocks/>
          </p:cNvCxnSpPr>
          <p:nvPr/>
        </p:nvCxnSpPr>
        <p:spPr>
          <a:xfrm>
            <a:off x="6142043" y="2267163"/>
            <a:ext cx="736459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BAFF6D4-05F4-410D-BFFD-D517378CBF81}"/>
              </a:ext>
            </a:extLst>
          </p:cNvPr>
          <p:cNvCxnSpPr>
            <a:cxnSpLocks/>
          </p:cNvCxnSpPr>
          <p:nvPr/>
        </p:nvCxnSpPr>
        <p:spPr>
          <a:xfrm>
            <a:off x="6142043" y="2365438"/>
            <a:ext cx="736459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DEC1F5E7-2ED4-4E4D-9CE4-C64AF401D71C}"/>
              </a:ext>
            </a:extLst>
          </p:cNvPr>
          <p:cNvCxnSpPr>
            <a:cxnSpLocks/>
          </p:cNvCxnSpPr>
          <p:nvPr/>
        </p:nvCxnSpPr>
        <p:spPr>
          <a:xfrm>
            <a:off x="6142043" y="2451829"/>
            <a:ext cx="736459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4122D19F-2E4C-4BB5-A1CE-20E75DEDD31C}"/>
              </a:ext>
            </a:extLst>
          </p:cNvPr>
          <p:cNvSpPr/>
          <p:nvPr/>
        </p:nvSpPr>
        <p:spPr>
          <a:xfrm>
            <a:off x="6142043" y="2518624"/>
            <a:ext cx="736459" cy="9453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8E14F68-C1AC-4498-9079-3B79A3E57275}"/>
              </a:ext>
            </a:extLst>
          </p:cNvPr>
          <p:cNvSpPr/>
          <p:nvPr/>
        </p:nvSpPr>
        <p:spPr>
          <a:xfrm>
            <a:off x="7487697" y="2185970"/>
            <a:ext cx="2478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СВЕДЕНИЙ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xmlns="" id="{11346D55-4C0F-4B4B-9BD4-C4C153E0B11F}"/>
              </a:ext>
            </a:extLst>
          </p:cNvPr>
          <p:cNvCxnSpPr/>
          <p:nvPr/>
        </p:nvCxnSpPr>
        <p:spPr>
          <a:xfrm>
            <a:off x="3238326" y="2358623"/>
            <a:ext cx="2061102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29526530-539D-4DD1-9601-F111A4256D60}"/>
              </a:ext>
            </a:extLst>
          </p:cNvPr>
          <p:cNvSpPr/>
          <p:nvPr/>
        </p:nvSpPr>
        <p:spPr>
          <a:xfrm>
            <a:off x="5299428" y="3278484"/>
            <a:ext cx="5955863" cy="1633463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DC98C8DE-8092-492F-BEBD-36F90CB7A301}"/>
              </a:ext>
            </a:extLst>
          </p:cNvPr>
          <p:cNvCxnSpPr>
            <a:cxnSpLocks/>
          </p:cNvCxnSpPr>
          <p:nvPr/>
        </p:nvCxnSpPr>
        <p:spPr>
          <a:xfrm>
            <a:off x="10321781" y="2451829"/>
            <a:ext cx="433597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B253D28D-9565-456E-B931-D479CC77113B}"/>
              </a:ext>
            </a:extLst>
          </p:cNvPr>
          <p:cNvCxnSpPr/>
          <p:nvPr/>
        </p:nvCxnSpPr>
        <p:spPr>
          <a:xfrm>
            <a:off x="10755378" y="2453690"/>
            <a:ext cx="0" cy="75722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12">
            <a:extLst>
              <a:ext uri="{FF2B5EF4-FFF2-40B4-BE49-F238E27FC236}">
                <a16:creationId xmlns:a16="http://schemas.microsoft.com/office/drawing/2014/main" xmlns="" id="{B8DD7C10-1900-4355-8238-ACF9277FB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53" y="3014486"/>
            <a:ext cx="1434988" cy="141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Рисунок 10">
            <a:extLst>
              <a:ext uri="{FF2B5EF4-FFF2-40B4-BE49-F238E27FC236}">
                <a16:creationId xmlns:a16="http://schemas.microsoft.com/office/drawing/2014/main" xmlns="" id="{9206AE21-7B59-40E6-8067-0B3CDE635B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40" y="3416977"/>
            <a:ext cx="747805" cy="73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B5F6EEB6-2BC2-44FA-9102-4D1CD3FE3FCD}"/>
              </a:ext>
            </a:extLst>
          </p:cNvPr>
          <p:cNvSpPr/>
          <p:nvPr/>
        </p:nvSpPr>
        <p:spPr>
          <a:xfrm>
            <a:off x="7392388" y="4133028"/>
            <a:ext cx="1922591" cy="6104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9">
            <a:extLst>
              <a:ext uri="{FF2B5EF4-FFF2-40B4-BE49-F238E27FC236}">
                <a16:creationId xmlns:a16="http://schemas.microsoft.com/office/drawing/2014/main" xmlns="" id="{E16A85D5-EBAB-4D39-80D5-2B47054E21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431" y="3453601"/>
            <a:ext cx="767704" cy="75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13">
            <a:extLst>
              <a:ext uri="{FF2B5EF4-FFF2-40B4-BE49-F238E27FC236}">
                <a16:creationId xmlns:a16="http://schemas.microsoft.com/office/drawing/2014/main" xmlns="" id="{CF8214AC-DE53-44A6-8F2E-579C0DD7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325" y="4112444"/>
            <a:ext cx="17123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1С, </a:t>
            </a:r>
            <a:r>
              <a:rPr kumimoji="0" lang="ru-RU" altLang="ru-RU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СБиС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Контур и т.д.</a:t>
            </a:r>
          </a:p>
        </p:txBody>
      </p:sp>
      <p:pic>
        <p:nvPicPr>
          <p:cNvPr id="55" name="Рисунок 14">
            <a:extLst>
              <a:ext uri="{FF2B5EF4-FFF2-40B4-BE49-F238E27FC236}">
                <a16:creationId xmlns:a16="http://schemas.microsoft.com/office/drawing/2014/main" xmlns="" id="{490F3F9E-B467-46F8-97F7-5916DF98BF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212" y="3316772"/>
            <a:ext cx="827631" cy="8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xmlns="" id="{B559A47A-DDEB-4A8C-B1A8-B34E0CB87890}"/>
              </a:ext>
            </a:extLst>
          </p:cNvPr>
          <p:cNvSpPr/>
          <p:nvPr/>
        </p:nvSpPr>
        <p:spPr>
          <a:xfrm>
            <a:off x="9346590" y="4144642"/>
            <a:ext cx="1814175" cy="6104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2153231-46FA-4A07-B549-DB1E4DFF2A37}"/>
              </a:ext>
            </a:extLst>
          </p:cNvPr>
          <p:cNvSpPr/>
          <p:nvPr/>
        </p:nvSpPr>
        <p:spPr>
          <a:xfrm>
            <a:off x="9220761" y="4104096"/>
            <a:ext cx="2034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b="1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xmlns="" id="{972C938D-3B64-43D9-A861-2C30CFF8A8FD}"/>
              </a:ext>
            </a:extLst>
          </p:cNvPr>
          <p:cNvSpPr/>
          <p:nvPr/>
        </p:nvSpPr>
        <p:spPr>
          <a:xfrm>
            <a:off x="5432150" y="4122031"/>
            <a:ext cx="1922591" cy="6104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8">
            <a:extLst>
              <a:ext uri="{FF2B5EF4-FFF2-40B4-BE49-F238E27FC236}">
                <a16:creationId xmlns:a16="http://schemas.microsoft.com/office/drawing/2014/main" xmlns="" id="{344ABA1D-1B8C-491B-BEA4-0A4312949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710" y="4112443"/>
            <a:ext cx="2478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АРМ подготовки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расчетов ФСС 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3AF51B17-505C-4E8A-AEF4-6F7D68DEF8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12" y="3263976"/>
            <a:ext cx="954727" cy="848877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36DEFFB0-94C9-4D0D-9008-1758201F5BAC}"/>
              </a:ext>
            </a:extLst>
          </p:cNvPr>
          <p:cNvSpPr/>
          <p:nvPr/>
        </p:nvSpPr>
        <p:spPr>
          <a:xfrm>
            <a:off x="667451" y="4765999"/>
            <a:ext cx="289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шлюз приема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документов с ЭЦП 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1EC963E8-A3A9-4DD6-B019-74BD0CF15CC0}"/>
              </a:ext>
            </a:extLst>
          </p:cNvPr>
          <p:cNvSpPr/>
          <p:nvPr/>
        </p:nvSpPr>
        <p:spPr>
          <a:xfrm>
            <a:off x="3320007" y="4186469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подготавливает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46983187-402D-41C6-9C50-C3D4369CEB26}"/>
              </a:ext>
            </a:extLst>
          </p:cNvPr>
          <p:cNvCxnSpPr>
            <a:cxnSpLocks/>
          </p:cNvCxnSpPr>
          <p:nvPr/>
        </p:nvCxnSpPr>
        <p:spPr>
          <a:xfrm flipH="1">
            <a:off x="3146887" y="4134657"/>
            <a:ext cx="2000918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33E85C4E-D34B-4C15-9A2F-E8ED407F36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0" y="3505976"/>
            <a:ext cx="1986060" cy="136155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A0F9753-7E2E-44F3-BFC5-7613C5B606C1}"/>
              </a:ext>
            </a:extLst>
          </p:cNvPr>
          <p:cNvSpPr txBox="1"/>
          <p:nvPr/>
        </p:nvSpPr>
        <p:spPr bwMode="auto">
          <a:xfrm>
            <a:off x="1508130" y="3761902"/>
            <a:ext cx="1568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docs.fss.ru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B8CC3733-98B1-409B-AD88-427FF2BD3A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35" y="5698005"/>
            <a:ext cx="1318060" cy="1181624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D49D92B-5A9B-4A7B-B23F-AAE3270D01C8}"/>
              </a:ext>
            </a:extLst>
          </p:cNvPr>
          <p:cNvSpPr txBox="1"/>
          <p:nvPr/>
        </p:nvSpPr>
        <p:spPr>
          <a:xfrm>
            <a:off x="1456345" y="6548960"/>
            <a:ext cx="1315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ФСС РФ</a:t>
            </a: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87086E52-9BF1-46F6-BE92-FC8DF5EE319E}"/>
              </a:ext>
            </a:extLst>
          </p:cNvPr>
          <p:cNvCxnSpPr/>
          <p:nvPr/>
        </p:nvCxnSpPr>
        <p:spPr>
          <a:xfrm>
            <a:off x="2197290" y="5336275"/>
            <a:ext cx="0" cy="36173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3">
            <a:extLst>
              <a:ext uri="{FF2B5EF4-FFF2-40B4-BE49-F238E27FC236}">
                <a16:creationId xmlns:a16="http://schemas.microsoft.com/office/drawing/2014/main" xmlns="" id="{B1A39054-C172-4006-BC66-6A854A18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269" y="5508912"/>
            <a:ext cx="36821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собирает и обрабатывает</a:t>
            </a:r>
            <a:r>
              <a:rPr lang="ru-RU" alt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</p:txBody>
      </p:sp>
      <p:sp>
        <p:nvSpPr>
          <p:cNvPr id="81" name="TextBox 74">
            <a:extLst>
              <a:ext uri="{FF2B5EF4-FFF2-40B4-BE49-F238E27FC236}">
                <a16:creationId xmlns:a16="http://schemas.microsoft.com/office/drawing/2014/main" xmlns="" id="{E4EB4C53-2C2F-4EB3-90C0-4655CFD18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286" y="5956562"/>
            <a:ext cx="3728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выплачивает пособие работнику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xmlns="" id="{163284A3-508D-4A30-B95D-4612ECD4DB6D}"/>
              </a:ext>
            </a:extLst>
          </p:cNvPr>
          <p:cNvCxnSpPr>
            <a:cxnSpLocks/>
          </p:cNvCxnSpPr>
          <p:nvPr/>
        </p:nvCxnSpPr>
        <p:spPr>
          <a:xfrm>
            <a:off x="3025950" y="5947662"/>
            <a:ext cx="3728531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32A144AA-5A1A-4C50-903E-3AFBCD4F84DD}"/>
              </a:ext>
            </a:extLst>
          </p:cNvPr>
          <p:cNvSpPr/>
          <p:nvPr/>
        </p:nvSpPr>
        <p:spPr>
          <a:xfrm>
            <a:off x="10427031" y="5001243"/>
            <a:ext cx="877368" cy="7426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5451D236-3E22-46BC-8AA8-14096124E4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019">
            <a:off x="10363163" y="4809053"/>
            <a:ext cx="1087219" cy="1125656"/>
          </a:xfrm>
          <a:prstGeom prst="rect">
            <a:avLst/>
          </a:prstGeom>
        </p:spPr>
      </p:pic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FC541D76-FA88-4849-B5BA-7492E5D795B8}"/>
              </a:ext>
            </a:extLst>
          </p:cNvPr>
          <p:cNvSpPr/>
          <p:nvPr/>
        </p:nvSpPr>
        <p:spPr>
          <a:xfrm>
            <a:off x="8892136" y="6068341"/>
            <a:ext cx="877368" cy="7426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xmlns="" id="{C529236F-8515-49BC-AF03-A43D2F8F96DB}"/>
              </a:ext>
            </a:extLst>
          </p:cNvPr>
          <p:cNvSpPr/>
          <p:nvPr/>
        </p:nvSpPr>
        <p:spPr>
          <a:xfrm>
            <a:off x="9889158" y="5806317"/>
            <a:ext cx="877368" cy="7426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EEF58705-F380-4A77-965A-39E379AB58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43" y="6084007"/>
            <a:ext cx="797622" cy="22511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BE0821BF-8360-4BBA-ABA7-5D04361077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093" y="5981485"/>
            <a:ext cx="459454" cy="827525"/>
          </a:xfrm>
          <a:prstGeom prst="rect">
            <a:avLst/>
          </a:prstGeom>
        </p:spPr>
      </p:pic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xmlns="" id="{B4B6C0AA-4A94-4BF4-9254-D2706C1BC4BD}"/>
              </a:ext>
            </a:extLst>
          </p:cNvPr>
          <p:cNvCxnSpPr>
            <a:cxnSpLocks/>
            <a:endCxn id="84" idx="1"/>
          </p:cNvCxnSpPr>
          <p:nvPr/>
        </p:nvCxnSpPr>
        <p:spPr>
          <a:xfrm flipV="1">
            <a:off x="6978609" y="5240981"/>
            <a:ext cx="3400550" cy="68380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xmlns="" id="{2DE424E4-8258-4D95-9E2B-DD64A84052B2}"/>
              </a:ext>
            </a:extLst>
          </p:cNvPr>
          <p:cNvCxnSpPr>
            <a:cxnSpLocks/>
          </p:cNvCxnSpPr>
          <p:nvPr/>
        </p:nvCxnSpPr>
        <p:spPr>
          <a:xfrm flipV="1">
            <a:off x="6986214" y="5916968"/>
            <a:ext cx="2987652" cy="1646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xmlns="" id="{17332FDF-81E6-41B7-8D31-09C275C702BA}"/>
              </a:ext>
            </a:extLst>
          </p:cNvPr>
          <p:cNvCxnSpPr>
            <a:cxnSpLocks/>
          </p:cNvCxnSpPr>
          <p:nvPr/>
        </p:nvCxnSpPr>
        <p:spPr>
          <a:xfrm>
            <a:off x="6957709" y="5924783"/>
            <a:ext cx="1875333" cy="5917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3" name="TextBox 73">
            <a:extLst>
              <a:ext uri="{FF2B5EF4-FFF2-40B4-BE49-F238E27FC236}">
                <a16:creationId xmlns:a16="http://schemas.microsoft.com/office/drawing/2014/main" xmlns="" id="{79FB47DB-57A0-4B0A-8570-E319E248F21F}"/>
              </a:ext>
            </a:extLst>
          </p:cNvPr>
          <p:cNvSpPr txBox="1">
            <a:spLocks noChangeArrowheads="1"/>
          </p:cNvSpPr>
          <p:nvPr/>
        </p:nvSpPr>
        <p:spPr bwMode="auto">
          <a:xfrm rot="1163076">
            <a:off x="6629559" y="6185932"/>
            <a:ext cx="25178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altLang="ru-RU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очтовым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переводом</a:t>
            </a:r>
          </a:p>
        </p:txBody>
      </p:sp>
      <p:sp>
        <p:nvSpPr>
          <p:cNvPr id="104" name="TextBox 73">
            <a:extLst>
              <a:ext uri="{FF2B5EF4-FFF2-40B4-BE49-F238E27FC236}">
                <a16:creationId xmlns:a16="http://schemas.microsoft.com/office/drawing/2014/main" xmlns="" id="{C38BE048-680F-41B6-B116-7F38A64C9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2158" y="5573884"/>
            <a:ext cx="18464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карту МИР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73">
            <a:extLst>
              <a:ext uri="{FF2B5EF4-FFF2-40B4-BE49-F238E27FC236}">
                <a16:creationId xmlns:a16="http://schemas.microsoft.com/office/drawing/2014/main" xmlns="" id="{84800C09-26B4-4718-98E8-303B8E53F686}"/>
              </a:ext>
            </a:extLst>
          </p:cNvPr>
          <p:cNvSpPr txBox="1">
            <a:spLocks noChangeArrowheads="1"/>
          </p:cNvSpPr>
          <p:nvPr/>
        </p:nvSpPr>
        <p:spPr bwMode="auto">
          <a:xfrm rot="20913157">
            <a:off x="7681514" y="5256419"/>
            <a:ext cx="2364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банковский счет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6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99BB325-35C0-4561-B262-9510015A709C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6DAA59-855F-43E4-AD88-8194E4C84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3FEC3-2420-4FB3-AC6F-92CDAB906289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1BCAEB85-D905-4C5B-B32E-23106344F1AA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D16AF72F-C670-45E0-8F98-56A98DFF4384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AB51A7-F045-420D-B7A7-426D9EA5D329}"/>
              </a:ext>
            </a:extLst>
          </p:cNvPr>
          <p:cNvSpPr/>
          <p:nvPr/>
        </p:nvSpPr>
        <p:spPr>
          <a:xfrm>
            <a:off x="0" y="1117596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электронного реестра сведений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06DDC2E-8E61-4C2B-AAC1-EFD5618E99E6}"/>
              </a:ext>
            </a:extLst>
          </p:cNvPr>
          <p:cNvSpPr txBox="1"/>
          <p:nvPr/>
        </p:nvSpPr>
        <p:spPr>
          <a:xfrm>
            <a:off x="502280" y="1912131"/>
            <a:ext cx="11187440" cy="198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бухгалтерские программы </a:t>
            </a:r>
          </a:p>
          <a:p>
            <a:pPr algn="ctr"/>
            <a:r>
              <a:rPr lang="ru-RU" altLang="ru-RU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(1С, Контур, СБИС и т.д.)</a:t>
            </a:r>
          </a:p>
          <a:p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ts val="3200"/>
              </a:lnSpc>
              <a:buFont typeface="Wingdings" panose="05000000000000000000" pitchFamily="2" charset="2"/>
              <a:buChar char="ü"/>
            </a:pP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есплатная программа Фонда социального страхования </a:t>
            </a:r>
          </a:p>
          <a:p>
            <a:pPr algn="ctr">
              <a:lnSpc>
                <a:spcPts val="3200"/>
              </a:lnSpc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«Подготовка расчетов для ФСС» (можно скачать на сайте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fss</a:t>
            </a:r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400" b="1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D320A18-F272-4E10-BE49-D8BC37A8F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7" y="4026949"/>
            <a:ext cx="3845794" cy="25501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9EEC0E-F5EC-4A24-92C8-7D9BAC1DA277}"/>
              </a:ext>
            </a:extLst>
          </p:cNvPr>
          <p:cNvSpPr txBox="1"/>
          <p:nvPr/>
        </p:nvSpPr>
        <p:spPr>
          <a:xfrm>
            <a:off x="761033" y="4679377"/>
            <a:ext cx="703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программ необходима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действующая ЭЦП</a:t>
            </a:r>
          </a:p>
        </p:txBody>
      </p:sp>
    </p:spTree>
    <p:extLst>
      <p:ext uri="{BB962C8B-B14F-4D97-AF65-F5344CB8AC3E}">
        <p14:creationId xmlns:p14="http://schemas.microsoft.com/office/powerpoint/2010/main" val="404234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C454D2F-F2B4-4C8C-BF7C-074226453E40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5BA947-B874-4620-9372-D5791BCD2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8C651B-FBB2-4EA0-8E4C-074519AE1ECB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1672F140-74F2-4A85-ADD1-E0D53E154EBE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5F985FF7-3853-422F-9813-763C1203B7A9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CB51C10-016D-46B6-AF6A-CF1143DA6C51}"/>
              </a:ext>
            </a:extLst>
          </p:cNvPr>
          <p:cNvSpPr/>
          <p:nvPr/>
        </p:nvSpPr>
        <p:spPr>
          <a:xfrm>
            <a:off x="0" y="108798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Пособие по уходу за ребенком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0A399C0-995C-4D87-B5CA-0A13BA1D6170}"/>
              </a:ext>
            </a:extLst>
          </p:cNvPr>
          <p:cNvSpPr/>
          <p:nvPr/>
        </p:nvSpPr>
        <p:spPr>
          <a:xfrm>
            <a:off x="1349829" y="2929841"/>
            <a:ext cx="6583681" cy="239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Увольнение работника</a:t>
            </a:r>
          </a:p>
          <a:p>
            <a:pPr algn="ctr">
              <a:lnSpc>
                <a:spcPts val="2600"/>
              </a:lnSpc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Выход лица, осуществляющего уход за ребенком, </a:t>
            </a:r>
          </a:p>
          <a:p>
            <a:pPr algn="ctr">
              <a:lnSpc>
                <a:spcPts val="26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работу на полный рабочий день</a:t>
            </a:r>
          </a:p>
          <a:p>
            <a:pPr algn="ctr">
              <a:lnSpc>
                <a:spcPts val="2600"/>
              </a:lnSpc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Очередной ежегодный отпуск лица, работающего </a:t>
            </a:r>
          </a:p>
          <a:p>
            <a:pPr algn="ctr">
              <a:lnSpc>
                <a:spcPts val="2600"/>
              </a:lnSpc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условиях неполного рабочего времени</a:t>
            </a:r>
          </a:p>
          <a:p>
            <a:pPr algn="ctr">
              <a:lnSpc>
                <a:spcPts val="2600"/>
              </a:lnSpc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Смерть ребенка, либо лишение родительских прав</a:t>
            </a:r>
          </a:p>
          <a:p>
            <a:pPr algn="ctr">
              <a:lnSpc>
                <a:spcPts val="2600"/>
              </a:lnSpc>
            </a:pPr>
            <a:r>
              <a:rPr lang="ru-RU" alt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Начало отпуска по беременности родам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82BFA45-D690-4B06-8741-F0744B282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1" y="2845194"/>
            <a:ext cx="4248541" cy="373438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C1E5297-5923-4711-812D-5D174D1A5166}"/>
              </a:ext>
            </a:extLst>
          </p:cNvPr>
          <p:cNvSpPr/>
          <p:nvPr/>
        </p:nvSpPr>
        <p:spPr>
          <a:xfrm>
            <a:off x="1328056" y="1757409"/>
            <a:ext cx="95358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Страхователь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3-дневный срок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направляет в территориальный орган Фонда уведомление о прекращении права застрахованного лица на получение ежемесячного пособия по уходу за ребенком в случае:</a:t>
            </a:r>
          </a:p>
        </p:txBody>
      </p:sp>
    </p:spTree>
    <p:extLst>
      <p:ext uri="{BB962C8B-B14F-4D97-AF65-F5344CB8AC3E}">
        <p14:creationId xmlns:p14="http://schemas.microsoft.com/office/powerpoint/2010/main" val="1985572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74A2AB5-CE06-49FB-8608-953A468CCDCC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986DB3-7A05-4E1D-BF28-CF942FA1E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3BC78C-DC4A-47F8-96CF-D1CCD932BF4D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72B71AB3-C034-44C8-A011-AC43B604A014}"/>
              </a:ext>
            </a:extLst>
          </p:cNvPr>
          <p:cNvSpPr/>
          <p:nvPr/>
        </p:nvSpPr>
        <p:spPr>
          <a:xfrm>
            <a:off x="0" y="6418151"/>
            <a:ext cx="6290268" cy="439848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67959009-C3B2-4F28-BABD-9FF753892759}"/>
              </a:ext>
            </a:extLst>
          </p:cNvPr>
          <p:cNvSpPr/>
          <p:nvPr/>
        </p:nvSpPr>
        <p:spPr>
          <a:xfrm rot="16200000">
            <a:off x="7147661" y="1823096"/>
            <a:ext cx="680075" cy="940860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B077C6-8060-4EBA-8781-28F1460CCE9F}"/>
              </a:ext>
            </a:extLst>
          </p:cNvPr>
          <p:cNvSpPr/>
          <p:nvPr/>
        </p:nvSpPr>
        <p:spPr>
          <a:xfrm>
            <a:off x="4926549" y="957601"/>
            <a:ext cx="2114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altLang="ru-RU" sz="3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7A97841E-39B3-47EE-A51B-E68418B0C3B4}"/>
              </a:ext>
            </a:extLst>
          </p:cNvPr>
          <p:cNvSpPr/>
          <p:nvPr/>
        </p:nvSpPr>
        <p:spPr>
          <a:xfrm>
            <a:off x="1584003" y="2247934"/>
            <a:ext cx="1529672" cy="15296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2F8BCA0-67E7-46E4-828E-2DACCF761CF4}"/>
              </a:ext>
            </a:extLst>
          </p:cNvPr>
          <p:cNvSpPr/>
          <p:nvPr/>
        </p:nvSpPr>
        <p:spPr>
          <a:xfrm>
            <a:off x="0" y="1485699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Страхователь в </a:t>
            </a:r>
            <a:r>
              <a:rPr lang="ru-RU" altLang="ru-RU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3-дневный срок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направляет в региональное отделение Фонда уведомление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 прекращении права застрахованного лица на получение ежемесячного пособия по уходу 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ребенком в следующих случаях: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4C73744-32F6-4318-AE44-84DCBB44B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19" y="2318443"/>
            <a:ext cx="2036240" cy="135952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219C4BAE-0921-4B58-B4A9-4A50DB767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509" y="3793997"/>
            <a:ext cx="2776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 с ним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трудовых отношений</a:t>
            </a:r>
          </a:p>
        </p:txBody>
      </p:sp>
      <p:sp>
        <p:nvSpPr>
          <p:cNvPr id="16" name="Прямоугольник 10">
            <a:extLst>
              <a:ext uri="{FF2B5EF4-FFF2-40B4-BE49-F238E27FC236}">
                <a16:creationId xmlns:a16="http://schemas.microsoft.com/office/drawing/2014/main" xmlns="" id="{96C88E55-6C7E-4A2E-A333-95ABC3F85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840" y="3942135"/>
            <a:ext cx="30243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начала (возобновления)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работы на условиях полного рабочего дня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C0061B8B-F439-46AF-B3F0-C0E05CBC3368}"/>
              </a:ext>
            </a:extLst>
          </p:cNvPr>
          <p:cNvSpPr/>
          <p:nvPr/>
        </p:nvSpPr>
        <p:spPr>
          <a:xfrm>
            <a:off x="5173995" y="2478432"/>
            <a:ext cx="1529672" cy="15296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055064B6-AFFE-48E1-9E0B-A0F6BE8508A6}"/>
              </a:ext>
            </a:extLst>
          </p:cNvPr>
          <p:cNvSpPr/>
          <p:nvPr/>
        </p:nvSpPr>
        <p:spPr>
          <a:xfrm>
            <a:off x="9016815" y="2218618"/>
            <a:ext cx="1529672" cy="1529672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3151E5B-4368-4620-B7EC-B9B2B70DD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60" y="2426880"/>
            <a:ext cx="2353260" cy="1566808"/>
          </a:xfrm>
          <a:prstGeom prst="rect">
            <a:avLst/>
          </a:prstGeom>
        </p:spPr>
      </p:pic>
      <p:sp>
        <p:nvSpPr>
          <p:cNvPr id="21" name="Прямоугольник 13">
            <a:extLst>
              <a:ext uri="{FF2B5EF4-FFF2-40B4-BE49-F238E27FC236}">
                <a16:creationId xmlns:a16="http://schemas.microsoft.com/office/drawing/2014/main" xmlns="" id="{D915C2EC-39F0-4F93-9E7F-16BE32983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1442" y="3696737"/>
            <a:ext cx="25348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смерти его ребенка,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лишения родительских прав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160B2E3-388C-4B54-BA79-2DF2712D8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84" y="2291219"/>
            <a:ext cx="1347333" cy="1347333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3ED42FC3-B515-4469-AAB7-2E8CB18DCBD2}"/>
              </a:ext>
            </a:extLst>
          </p:cNvPr>
          <p:cNvSpPr/>
          <p:nvPr/>
        </p:nvSpPr>
        <p:spPr>
          <a:xfrm>
            <a:off x="1532295" y="4363722"/>
            <a:ext cx="1529672" cy="152967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15">
            <a:extLst>
              <a:ext uri="{FF2B5EF4-FFF2-40B4-BE49-F238E27FC236}">
                <a16:creationId xmlns:a16="http://schemas.microsoft.com/office/drawing/2014/main" xmlns="" id="{5A48BF1B-688B-4EDD-A1E9-5AD02E7A4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6" y="5856854"/>
            <a:ext cx="44631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очередной ежегодный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отпуск лица, работающего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условиях неполного рабочего времени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BD60492-ACA2-47A3-ACCC-93460382A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1" y="4436829"/>
            <a:ext cx="1529672" cy="1361967"/>
          </a:xfrm>
          <a:prstGeom prst="rect">
            <a:avLst/>
          </a:prstGeom>
        </p:spPr>
      </p:pic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4CF89218-45E7-44BD-A9E0-72F9C00C6FB9}"/>
              </a:ext>
            </a:extLst>
          </p:cNvPr>
          <p:cNvSpPr/>
          <p:nvPr/>
        </p:nvSpPr>
        <p:spPr>
          <a:xfrm>
            <a:off x="5219054" y="4737557"/>
            <a:ext cx="1529672" cy="1529672"/>
          </a:xfrm>
          <a:prstGeom prst="ellipse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17">
            <a:extLst>
              <a:ext uri="{FF2B5EF4-FFF2-40B4-BE49-F238E27FC236}">
                <a16:creationId xmlns:a16="http://schemas.microsoft.com/office/drawing/2014/main" xmlns="" id="{51704530-F7CA-4C38-A4EC-24091CB7B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86" y="6187361"/>
            <a:ext cx="2653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начало отпуска по беременности и родам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C5C3B4E-7C5D-40DF-955C-38313BB99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01" y="4768394"/>
            <a:ext cx="1465141" cy="1534361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384552B9-4464-43A4-A75F-5AF00E889F82}"/>
              </a:ext>
            </a:extLst>
          </p:cNvPr>
          <p:cNvSpPr/>
          <p:nvPr/>
        </p:nvSpPr>
        <p:spPr>
          <a:xfrm>
            <a:off x="9034022" y="4492435"/>
            <a:ext cx="1529672" cy="15296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xmlns="" id="{4C2A2FDA-309D-40ED-8128-076559161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908" y="5790218"/>
            <a:ext cx="4547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иных случаях прекращения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обстоятельств, наличие которых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явилось основанием для назначения и выплаты соответствующего пособия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FAA3443-20A3-46CC-822A-2CEF997353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61" y="4518463"/>
            <a:ext cx="1470326" cy="147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6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3B9C132-1C36-4CD5-8FCA-461554DBF6F6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289CF7-129D-46B9-B1E9-3459B700C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A049B9-2AB0-4E44-9A8E-9FB31548199A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CF943668-689B-45D6-B314-0F2F6E21B93B}"/>
              </a:ext>
            </a:extLst>
          </p:cNvPr>
          <p:cNvSpPr/>
          <p:nvPr/>
        </p:nvSpPr>
        <p:spPr>
          <a:xfrm>
            <a:off x="-1418" y="5233902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171C281E-5A4A-4C2F-9114-1CDDEDDEC6EA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CD59884-2C56-4906-BDCD-7554AB8D03C2}"/>
              </a:ext>
            </a:extLst>
          </p:cNvPr>
          <p:cNvSpPr/>
          <p:nvPr/>
        </p:nvSpPr>
        <p:spPr>
          <a:xfrm>
            <a:off x="0" y="1087987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Страхователь не представляет в региональное 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отделение Фонда документы или реестр сведений</a:t>
            </a:r>
            <a:b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B0F0"/>
              </a:solidFill>
              <a:effectLst>
                <a:outerShdw blurRad="50800" dist="38100" algn="l" rotWithShape="0">
                  <a:srgbClr val="0070C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C050C56-B999-4F72-8DAA-63093BC93E80}"/>
              </a:ext>
            </a:extLst>
          </p:cNvPr>
          <p:cNvSpPr/>
          <p:nvPr/>
        </p:nvSpPr>
        <p:spPr>
          <a:xfrm>
            <a:off x="1423480" y="2122635"/>
            <a:ext cx="934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случае, если пропущены сроки обращения за пособиями: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C77E93-C153-4ADE-B94F-C8E5C72DE65C}"/>
              </a:ext>
            </a:extLst>
          </p:cNvPr>
          <p:cNvSpPr txBox="1"/>
          <p:nvPr/>
        </p:nvSpPr>
        <p:spPr>
          <a:xfrm>
            <a:off x="1228059" y="2565902"/>
            <a:ext cx="983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пособие по временной нетрудоспособности (в том числе в связи с несчастным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случаем на производстве и профзаболеванием);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713CDD-C15F-42D1-907B-B0C0575EA2C4}"/>
              </a:ext>
            </a:extLst>
          </p:cNvPr>
          <p:cNvSpPr txBox="1"/>
          <p:nvPr/>
        </p:nvSpPr>
        <p:spPr>
          <a:xfrm>
            <a:off x="1228059" y="3228945"/>
            <a:ext cx="35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беременности и родам;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753481-20CA-4A09-AD3C-492AEAA6A949}"/>
              </a:ext>
            </a:extLst>
          </p:cNvPr>
          <p:cNvSpPr txBox="1"/>
          <p:nvPr/>
        </p:nvSpPr>
        <p:spPr>
          <a:xfrm>
            <a:off x="1230774" y="3629055"/>
            <a:ext cx="9601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уходу за ребенком;</a:t>
            </a:r>
          </a:p>
          <a:p>
            <a:r>
              <a:rPr lang="ru-RU" alt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уважительные причины - Приказ Минздравсоцразвития от 31.01.2007 №74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C658355-9E08-49C1-9D02-D5CBAEC88247}"/>
              </a:ext>
            </a:extLst>
          </p:cNvPr>
          <p:cNvSpPr txBox="1"/>
          <p:nvPr/>
        </p:nvSpPr>
        <p:spPr>
          <a:xfrm>
            <a:off x="1228059" y="4298463"/>
            <a:ext cx="689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постановке на учет в ранние сроки беременности;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1F4093-7B60-4A1C-BF54-D566A3813B94}"/>
              </a:ext>
            </a:extLst>
          </p:cNvPr>
          <p:cNvSpPr txBox="1"/>
          <p:nvPr/>
        </p:nvSpPr>
        <p:spPr>
          <a:xfrm>
            <a:off x="1228059" y="4653303"/>
            <a:ext cx="3134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рождении ребенка;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79EDC7-6D89-451F-A691-657EE594CB39}"/>
              </a:ext>
            </a:extLst>
          </p:cNvPr>
          <p:cNvSpPr txBox="1"/>
          <p:nvPr/>
        </p:nvSpPr>
        <p:spPr>
          <a:xfrm>
            <a:off x="1228059" y="4956376"/>
            <a:ext cx="215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погребение.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675551C2-1893-44B2-AEC4-B4B36DCB2B12}"/>
              </a:ext>
            </a:extLst>
          </p:cNvPr>
          <p:cNvSpPr/>
          <p:nvPr/>
        </p:nvSpPr>
        <p:spPr>
          <a:xfrm>
            <a:off x="749030" y="5356486"/>
            <a:ext cx="10826885" cy="120032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FA136F5-3F11-4453-890F-7D36260B77D6}"/>
              </a:ext>
            </a:extLst>
          </p:cNvPr>
          <p:cNvSpPr/>
          <p:nvPr/>
        </p:nvSpPr>
        <p:spPr>
          <a:xfrm>
            <a:off x="771727" y="5356486"/>
            <a:ext cx="10781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если листок нетрудоспособности в связи с заболеванием или травмой выдан на срок </a:t>
            </a: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календарных дней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(оплата осуществляется за счет средств работодателя)</a:t>
            </a:r>
          </a:p>
        </p:txBody>
      </p:sp>
    </p:spTree>
    <p:extLst>
      <p:ext uri="{BB962C8B-B14F-4D97-AF65-F5344CB8AC3E}">
        <p14:creationId xmlns:p14="http://schemas.microsoft.com/office/powerpoint/2010/main" val="2049114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8097DA0-285C-4073-8276-C66AB8C9C9A7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040FFE-0707-4F63-A8F4-3938D74CD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22C819-BAB7-4C24-AC46-8D412E490A94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72246BAB-A04B-47C9-A6AA-C8E9C884E675}"/>
              </a:ext>
            </a:extLst>
          </p:cNvPr>
          <p:cNvSpPr/>
          <p:nvPr/>
        </p:nvSpPr>
        <p:spPr>
          <a:xfrm>
            <a:off x="-1418" y="5233902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9C16261E-1796-4754-A220-56BBD6A1732B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7ED98F2-3327-440D-80E0-7EABA3F1717E}"/>
              </a:ext>
            </a:extLst>
          </p:cNvPr>
          <p:cNvSpPr/>
          <p:nvPr/>
        </p:nvSpPr>
        <p:spPr>
          <a:xfrm>
            <a:off x="682555" y="2449635"/>
            <a:ext cx="10826885" cy="120032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89F895B-D2D3-4316-9633-842A00333420}"/>
              </a:ext>
            </a:extLst>
          </p:cNvPr>
          <p:cNvSpPr/>
          <p:nvPr/>
        </p:nvSpPr>
        <p:spPr>
          <a:xfrm>
            <a:off x="0" y="1087987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Основания для отказа в назначении и выплате 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пособия по временной нетрудоспособности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343C2DB-3386-43EE-B87A-85C16859BEC0}"/>
              </a:ext>
            </a:extLst>
          </p:cNvPr>
          <p:cNvSpPr/>
          <p:nvPr/>
        </p:nvSpPr>
        <p:spPr>
          <a:xfrm>
            <a:off x="682555" y="3762838"/>
            <a:ext cx="10826885" cy="120032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FEF63FE-14F5-4D5D-937B-5D3587769107}"/>
              </a:ext>
            </a:extLst>
          </p:cNvPr>
          <p:cNvSpPr/>
          <p:nvPr/>
        </p:nvSpPr>
        <p:spPr>
          <a:xfrm>
            <a:off x="883594" y="2384472"/>
            <a:ext cx="104248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наступление временной нетрудоспособности в результате установленного судом умышленного причинения застрахованным лицом вреда своему здоровью или попытки самоубийства</a:t>
            </a: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наступление временной нетрудоспособности вследствие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совершения застрахованным лицом умышленного преступления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058864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4809489-D933-43CF-AE46-D460BB458F0C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36EB24-3D32-4338-B421-B4E5A52C7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18FBF9-B1AF-467B-B040-CC9CB21F1461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9FD066C-606B-41DE-8AC1-AE78A26A14F1}"/>
              </a:ext>
            </a:extLst>
          </p:cNvPr>
          <p:cNvSpPr/>
          <p:nvPr/>
        </p:nvSpPr>
        <p:spPr>
          <a:xfrm>
            <a:off x="0" y="1087987"/>
            <a:ext cx="12191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введением нового порядка выплат у 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регионального отделения ФСС РФ появляются дополнительные обязанности:</a:t>
            </a: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7E93762C-90AE-4B58-8162-2BC7A6D86771}"/>
              </a:ext>
            </a:extLst>
          </p:cNvPr>
          <p:cNvSpPr/>
          <p:nvPr/>
        </p:nvSpPr>
        <p:spPr>
          <a:xfrm>
            <a:off x="-1418" y="5886112"/>
            <a:ext cx="6290268" cy="98542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8797065A-3F9D-47A0-B87F-F798B948A2FD}"/>
              </a:ext>
            </a:extLst>
          </p:cNvPr>
          <p:cNvSpPr/>
          <p:nvPr/>
        </p:nvSpPr>
        <p:spPr>
          <a:xfrm rot="16200000">
            <a:off x="6668880" y="1339832"/>
            <a:ext cx="1637636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045D53-9571-4C91-93BD-0546D967E2AB}"/>
              </a:ext>
            </a:extLst>
          </p:cNvPr>
          <p:cNvSpPr/>
          <p:nvPr/>
        </p:nvSpPr>
        <p:spPr>
          <a:xfrm>
            <a:off x="392348" y="2667403"/>
            <a:ext cx="1140730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удержание и перечисление НДФЛ (без учёта стандартных налоговых вычетов):</a:t>
            </a:r>
            <a:r>
              <a:rPr lang="ru-RU" sz="20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НДФЛ с суммы пособия за счет средств работодателя исчисляет, удерживает и уплачивает работодатель, а НДФЛ с суммы пособия за счет средств Фонда социального страхования РФ исчисляет, удерживает и уплачивает отделение Фонда</a:t>
            </a: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справок 2-НДФЛ</a:t>
            </a:r>
            <a:r>
              <a:rPr lang="ru-RU" sz="2000" b="1" kern="0" dirty="0">
                <a:solidFill>
                  <a:srgbClr val="2683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(по запросу физического лица)</a:t>
            </a:r>
            <a:r>
              <a:rPr lang="ru-RU" sz="2400" kern="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 справок о доходах для субсидий и т.п.;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удержание алиментов из сумм назначенных пособий</a:t>
            </a:r>
            <a:r>
              <a:rPr lang="ru-RU" sz="24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в региональное отделение соответствующих исполнительных документов: копии исполнительного документа, на основании которого возбуждено исполнительное производство, и  постановления судебного пристава-исполнителя об обращении взыскания на пособие по временной нетрудоспособности, направленного в адрес  отделения Фонда). </a:t>
            </a:r>
          </a:p>
        </p:txBody>
      </p:sp>
    </p:spTree>
    <p:extLst>
      <p:ext uri="{BB962C8B-B14F-4D97-AF65-F5344CB8AC3E}">
        <p14:creationId xmlns:p14="http://schemas.microsoft.com/office/powerpoint/2010/main" val="338702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41AAA591-7BDB-4B16-837F-52B67B627E07}"/>
              </a:ext>
            </a:extLst>
          </p:cNvPr>
          <p:cNvSpPr/>
          <p:nvPr/>
        </p:nvSpPr>
        <p:spPr>
          <a:xfrm>
            <a:off x="-1" y="988101"/>
            <a:ext cx="12191999" cy="553808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E31178D-0196-4CE0-8BCB-70E1E825F348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60FCA9-E99D-42C4-879E-7E0DBE7F7A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CC1AA1-EED7-4ED1-B218-16FEFCF04A2E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</a:t>
            </a:r>
            <a:r>
              <a:rPr lang="ru-RU" sz="1400" b="1" dirty="0" smtClean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КРАСНОЯРСКОЕ РЕГИОНАЛЬНОЕ </a:t>
            </a:r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B29A53-0193-48A6-A681-1D027739B896}"/>
              </a:ext>
            </a:extLst>
          </p:cNvPr>
          <p:cNvSpPr txBox="1"/>
          <p:nvPr/>
        </p:nvSpPr>
        <p:spPr>
          <a:xfrm>
            <a:off x="0" y="9733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algn="ctr">
              <a:tabLst>
                <a:tab pos="2063750" algn="l"/>
              </a:tabLst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документы: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EBE7EC9-8174-483F-B7B4-AE5B7109F33B}"/>
              </a:ext>
            </a:extLst>
          </p:cNvPr>
          <p:cNvSpPr/>
          <p:nvPr/>
        </p:nvSpPr>
        <p:spPr>
          <a:xfrm>
            <a:off x="385656" y="1541908"/>
            <a:ext cx="11420684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29.12.2006 N 255-ФЗ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обязательном социальном страховании на случай временной нетрудоспособности и в связи с материнством»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19.05.1995 N 81-ФЗ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государственных пособиях гражданам, имеющим детей»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12.01.1996 N 8-ФЗ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погребении и похоронном деле»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24.07.1998 N 125-Ф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«Об обязательном социальном страховании от несчастных случаев на производстве и профессиональных заболеваний»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21.04.2011 N 294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особенностях финансового обеспечения, назначения и выплаты…»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ФСС РФ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24.11.2017 N 578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форм документов, применяемых для выплаты…»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ФСС РФ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24.11.2017 N 579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форм реестров сведений…»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Минздравсоцразвития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11.07.2011 N 709н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формы заявления… »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Минздравсоцразвития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России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29.06.2011 N 624н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Порядка выдачи листков нетрудоспособности»</a:t>
            </a: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Минздравсоцразвития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26.04.2011 N 347н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формы бланка листка нетрудоспособности»</a:t>
            </a:r>
          </a:p>
        </p:txBody>
      </p:sp>
    </p:spTree>
    <p:extLst>
      <p:ext uri="{BB962C8B-B14F-4D97-AF65-F5344CB8AC3E}">
        <p14:creationId xmlns:p14="http://schemas.microsoft.com/office/powerpoint/2010/main" val="780889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0A46AE3-0DEA-40FA-8F11-010781BA7015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47E05D-BA16-4019-87C0-28B612477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FDBF30-10CD-4B56-AA0D-E9F262A6FA3F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5F79A9F6-304D-4414-91FB-8ED94073F681}"/>
              </a:ext>
            </a:extLst>
          </p:cNvPr>
          <p:cNvSpPr/>
          <p:nvPr/>
        </p:nvSpPr>
        <p:spPr>
          <a:xfrm>
            <a:off x="-1418" y="5233902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49E0BFF7-3EDB-45D5-B3E8-09590FDA926C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9B12CAD5-5C41-4567-8CE1-7F37B96CD3D1}"/>
              </a:ext>
            </a:extLst>
          </p:cNvPr>
          <p:cNvSpPr/>
          <p:nvPr/>
        </p:nvSpPr>
        <p:spPr>
          <a:xfrm>
            <a:off x="1236122" y="4376251"/>
            <a:ext cx="9332052" cy="23117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AA2FDBA-9B4A-4943-B646-AD2735EE55A2}"/>
              </a:ext>
            </a:extLst>
          </p:cNvPr>
          <p:cNvSpPr/>
          <p:nvPr/>
        </p:nvSpPr>
        <p:spPr>
          <a:xfrm>
            <a:off x="0" y="1087987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Случаи самостоятельного обращения работника </a:t>
            </a:r>
          </a:p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(застрахованного лица) за выплатой пособия</a:t>
            </a:r>
          </a:p>
        </p:txBody>
      </p:sp>
      <p:sp>
        <p:nvSpPr>
          <p:cNvPr id="13" name="Блок-схема: дисплей 12">
            <a:extLst>
              <a:ext uri="{FF2B5EF4-FFF2-40B4-BE49-F238E27FC236}">
                <a16:creationId xmlns:a16="http://schemas.microsoft.com/office/drawing/2014/main" xmlns="" id="{9E502267-32C0-4CED-8553-8F7E8B6E29FC}"/>
              </a:ext>
            </a:extLst>
          </p:cNvPr>
          <p:cNvSpPr/>
          <p:nvPr/>
        </p:nvSpPr>
        <p:spPr>
          <a:xfrm rot="16200000">
            <a:off x="1100679" y="2064010"/>
            <a:ext cx="3160451" cy="3222887"/>
          </a:xfrm>
          <a:prstGeom prst="flowChartDisplay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930C1974-4189-44F6-AE07-B8D296A482CE}"/>
              </a:ext>
            </a:extLst>
          </p:cNvPr>
          <p:cNvSpPr/>
          <p:nvPr/>
        </p:nvSpPr>
        <p:spPr>
          <a:xfrm rot="5400000">
            <a:off x="925007" y="3991474"/>
            <a:ext cx="895673" cy="61093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1E41289-5C8F-4DB4-8C56-76DAF16F456B}"/>
              </a:ext>
            </a:extLst>
          </p:cNvPr>
          <p:cNvSpPr/>
          <p:nvPr/>
        </p:nvSpPr>
        <p:spPr>
          <a:xfrm>
            <a:off x="1717413" y="4497078"/>
            <a:ext cx="1939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endParaRPr lang="ru-RU" sz="24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xmlns="" id="{266C6B76-CCC1-48D5-ADD2-381E6380E1CD}"/>
              </a:ext>
            </a:extLst>
          </p:cNvPr>
          <p:cNvSpPr/>
          <p:nvPr/>
        </p:nvSpPr>
        <p:spPr>
          <a:xfrm rot="16200000">
            <a:off x="3534274" y="3974604"/>
            <a:ext cx="895673" cy="61093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исплей 18">
            <a:extLst>
              <a:ext uri="{FF2B5EF4-FFF2-40B4-BE49-F238E27FC236}">
                <a16:creationId xmlns:a16="http://schemas.microsoft.com/office/drawing/2014/main" xmlns="" id="{5C310D2D-BE3B-45CF-8C90-B5D3ADE0E9AC}"/>
              </a:ext>
            </a:extLst>
          </p:cNvPr>
          <p:cNvSpPr/>
          <p:nvPr/>
        </p:nvSpPr>
        <p:spPr>
          <a:xfrm rot="16200000">
            <a:off x="7606644" y="2079833"/>
            <a:ext cx="3160451" cy="3222887"/>
          </a:xfrm>
          <a:prstGeom prst="flowChartDisplay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89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2B2392B-56A5-47AF-9722-5B6D8DB57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77" y="2156560"/>
            <a:ext cx="2432167" cy="237425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48A532C-21FF-4A71-9644-AA78F2567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22" y="2282493"/>
            <a:ext cx="4593259" cy="2499950"/>
          </a:xfrm>
          <a:prstGeom prst="rect">
            <a:avLst/>
          </a:prstGeom>
        </p:spPr>
      </p:pic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xmlns="" id="{713C8441-D584-4CF8-A182-595F5241E28F}"/>
              </a:ext>
            </a:extLst>
          </p:cNvPr>
          <p:cNvSpPr/>
          <p:nvPr/>
        </p:nvSpPr>
        <p:spPr>
          <a:xfrm rot="5400000">
            <a:off x="7433448" y="3981737"/>
            <a:ext cx="895673" cy="61093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xmlns="" id="{64FC3AD1-7881-4328-A68B-97933CA50B73}"/>
              </a:ext>
            </a:extLst>
          </p:cNvPr>
          <p:cNvSpPr/>
          <p:nvPr/>
        </p:nvSpPr>
        <p:spPr>
          <a:xfrm rot="16200000">
            <a:off x="10044618" y="4057087"/>
            <a:ext cx="895673" cy="61093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8E04B64-B4C4-4EC8-920A-BB3338135004}"/>
              </a:ext>
            </a:extLst>
          </p:cNvPr>
          <p:cNvSpPr/>
          <p:nvPr/>
        </p:nvSpPr>
        <p:spPr>
          <a:xfrm>
            <a:off x="7797397" y="4350779"/>
            <a:ext cx="2854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</a:t>
            </a:r>
          </a:p>
          <a:p>
            <a:pPr lvl="0" algn="ctr"/>
            <a:r>
              <a:rPr lang="ru-RU" sz="16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ФСС РФ</a:t>
            </a:r>
            <a:endParaRPr lang="ru-RU" sz="16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C313FED8-CEAC-482E-94FA-F62196897F10}"/>
              </a:ext>
            </a:extLst>
          </p:cNvPr>
          <p:cNvSpPr/>
          <p:nvPr/>
        </p:nvSpPr>
        <p:spPr>
          <a:xfrm>
            <a:off x="1236122" y="5171754"/>
            <a:ext cx="9289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Прекращение страхователем деятельности, в том </a:t>
            </a:r>
          </a:p>
          <a:p>
            <a:pPr lvl="0"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 при невозможности установления его фактического местонахождения, на день обращения застрахованного лица за назначением пособия. </a:t>
            </a:r>
          </a:p>
        </p:txBody>
      </p:sp>
      <p:sp>
        <p:nvSpPr>
          <p:cNvPr id="24" name="Стрелка: штриховая вправо 23">
            <a:extLst>
              <a:ext uri="{FF2B5EF4-FFF2-40B4-BE49-F238E27FC236}">
                <a16:creationId xmlns:a16="http://schemas.microsoft.com/office/drawing/2014/main" xmlns="" id="{3A09359E-B9CF-4397-ADAB-2D1724450C5E}"/>
              </a:ext>
            </a:extLst>
          </p:cNvPr>
          <p:cNvSpPr/>
          <p:nvPr/>
        </p:nvSpPr>
        <p:spPr>
          <a:xfrm>
            <a:off x="4695365" y="4009973"/>
            <a:ext cx="2600380" cy="844403"/>
          </a:xfrm>
          <a:prstGeom prst="stripedRightArrow">
            <a:avLst>
              <a:gd name="adj1" fmla="val 50000"/>
              <a:gd name="adj2" fmla="val 5806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штриховая вправо 25">
            <a:extLst>
              <a:ext uri="{FF2B5EF4-FFF2-40B4-BE49-F238E27FC236}">
                <a16:creationId xmlns:a16="http://schemas.microsoft.com/office/drawing/2014/main" xmlns="" id="{11AF28F8-0D1D-4B4F-B533-4A0B5098795B}"/>
              </a:ext>
            </a:extLst>
          </p:cNvPr>
          <p:cNvSpPr/>
          <p:nvPr/>
        </p:nvSpPr>
        <p:spPr>
          <a:xfrm rot="10800000">
            <a:off x="4528703" y="2912471"/>
            <a:ext cx="2767042" cy="844403"/>
          </a:xfrm>
          <a:prstGeom prst="stripedRightArrow">
            <a:avLst>
              <a:gd name="adj1" fmla="val 50000"/>
              <a:gd name="adj2" fmla="val 58064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6C3EAA8-3C10-4762-8834-D32FAED67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83" y="2361837"/>
            <a:ext cx="879334" cy="10323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029E11F-1C1C-4101-AB44-7D6C6C809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7" y="3766594"/>
            <a:ext cx="660495" cy="8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9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D99EEE9C-3BE9-45A4-A021-64D50F4B0F5A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AD3882-AE95-4EF4-BC90-9FEF18F9E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32476E-1F53-42FD-A78F-7F4929748DE9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63D5B1F-938D-47D1-803E-B6542C142B07}"/>
              </a:ext>
            </a:extLst>
          </p:cNvPr>
          <p:cNvSpPr/>
          <p:nvPr/>
        </p:nvSpPr>
        <p:spPr>
          <a:xfrm>
            <a:off x="0" y="1087987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ПЕРИОД</a:t>
            </a: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7F74BDB2-C2CD-49C5-85A2-5C8C29598CA8}"/>
              </a:ext>
            </a:extLst>
          </p:cNvPr>
          <p:cNvSpPr/>
          <p:nvPr/>
        </p:nvSpPr>
        <p:spPr>
          <a:xfrm>
            <a:off x="-1418" y="5770014"/>
            <a:ext cx="6290268" cy="110152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FDFC468F-1719-4355-B6D4-72B66E2FA918}"/>
              </a:ext>
            </a:extLst>
          </p:cNvPr>
          <p:cNvSpPr/>
          <p:nvPr/>
        </p:nvSpPr>
        <p:spPr>
          <a:xfrm rot="16200000">
            <a:off x="6755647" y="1426600"/>
            <a:ext cx="1464102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5A9234D-485A-43C7-B7CE-AEB6B8363E6E}"/>
              </a:ext>
            </a:extLst>
          </p:cNvPr>
          <p:cNvSpPr/>
          <p:nvPr/>
        </p:nvSpPr>
        <p:spPr>
          <a:xfrm>
            <a:off x="151618" y="1693226"/>
            <a:ext cx="11888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целях своевременного обеспечения застрахованных граждан государственными пособиями по социальному страхованию, работодателю необходимо провести подготовительные мероприятия по переходу к реализации пилотного проекта:</a:t>
            </a:r>
            <a:endParaRPr lang="en-US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CF64626-4D3B-4645-AD5D-9093BC2CD4DF}"/>
              </a:ext>
            </a:extLst>
          </p:cNvPr>
          <p:cNvSpPr/>
          <p:nvPr/>
        </p:nvSpPr>
        <p:spPr>
          <a:xfrm>
            <a:off x="204380" y="2708889"/>
            <a:ext cx="116828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довести до сведения работников новый порядок выплаты пособий;</a:t>
            </a:r>
          </a:p>
          <a:p>
            <a:pPr marL="285750" indent="-285750" algn="just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проинформировать работников о возможных способах получения пособий: на счет в банке, карту МИР или почтовым переводом, в связи с чем им необходимо иметь открытый счет в банке или предоставить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точную информацию о месте регистрации и месте жительства с указанием почтового индекса;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заблаговременно собрать заявления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 форме, утвержденной приказом ФСС РФ, у работников, находящихся в отпуске по уходу за ребенком, отпуске по беременности и родам  и подготовить документы или реестр сведений в отношении указанных лиц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довести до сведения получателей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сроки получения пособия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: первоначальная выплата ежемесячного пособия по уходу за ребенком осуществляется в течение 10 календарных дней со дня получения документов или реестра; последующая выплата пособия осуществляется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 1 по 15 число месяца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следующего за месяцем, за который выплачивается пособие.</a:t>
            </a:r>
          </a:p>
        </p:txBody>
      </p:sp>
    </p:spTree>
    <p:extLst>
      <p:ext uri="{BB962C8B-B14F-4D97-AF65-F5344CB8AC3E}">
        <p14:creationId xmlns:p14="http://schemas.microsoft.com/office/powerpoint/2010/main" val="3643449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5EDF1B9-9396-4F4D-A51B-335FD752B647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EB45E8-4116-482B-AD11-FB11D71DD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AB795B-EB21-44C2-BAB8-2679BB4005B3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A19F6DE1-D223-4E57-BB9B-E838B96F02C8}"/>
              </a:ext>
            </a:extLst>
          </p:cNvPr>
          <p:cNvSpPr/>
          <p:nvPr/>
        </p:nvSpPr>
        <p:spPr>
          <a:xfrm>
            <a:off x="-1418" y="5671226"/>
            <a:ext cx="6290268" cy="1200312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FC9C96EB-3A1B-4E66-887D-DC60E0D30555}"/>
              </a:ext>
            </a:extLst>
          </p:cNvPr>
          <p:cNvSpPr/>
          <p:nvPr/>
        </p:nvSpPr>
        <p:spPr>
          <a:xfrm rot="16200000">
            <a:off x="6668880" y="1339832"/>
            <a:ext cx="1637636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F5192A4-C269-4AF7-B0FE-B6D9565E07FB}"/>
              </a:ext>
            </a:extLst>
          </p:cNvPr>
          <p:cNvSpPr/>
          <p:nvPr/>
        </p:nvSpPr>
        <p:spPr>
          <a:xfrm>
            <a:off x="-1418" y="1208038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ПЕРЕХОДНЫЙ ПЕРИОД</a:t>
            </a:r>
          </a:p>
        </p:txBody>
      </p:sp>
      <p:sp>
        <p:nvSpPr>
          <p:cNvPr id="10" name="Объект 8">
            <a:extLst>
              <a:ext uri="{FF2B5EF4-FFF2-40B4-BE49-F238E27FC236}">
                <a16:creationId xmlns:a16="http://schemas.microsoft.com/office/drawing/2014/main" xmlns="" id="{02F89FC5-A064-4C81-916D-52A54BCCBE47}"/>
              </a:ext>
            </a:extLst>
          </p:cNvPr>
          <p:cNvSpPr txBox="1">
            <a:spLocks/>
          </p:cNvSpPr>
          <p:nvPr/>
        </p:nvSpPr>
        <p:spPr>
          <a:xfrm>
            <a:off x="252919" y="1916832"/>
            <a:ext cx="11721829" cy="426142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60000" algn="just">
              <a:lnSpc>
                <a:spcPct val="134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7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Задолженность Фонда перед страхователем, сформировавшаяся по состоянию на </a:t>
            </a:r>
            <a:r>
              <a:rPr lang="ru-RU" sz="7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01.07.2020 </a:t>
            </a:r>
            <a:r>
              <a:rPr lang="ru-RU" sz="7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года, по заявлению страхователя подлежит возмещению. Региональное отделения (его филиал) вправе провести камеральную проверку произведенных расходов. </a:t>
            </a:r>
          </a:p>
          <a:p>
            <a:pPr marL="0" indent="360000" algn="just">
              <a:lnSpc>
                <a:spcPct val="134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ru-RU" sz="72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360000" algn="just">
              <a:lnSpc>
                <a:spcPct val="134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7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Сумма произведенных расходов, не отраженная страхователем в отчетности за первое полугодие </a:t>
            </a:r>
            <a:r>
              <a:rPr lang="ru-RU" sz="7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 </a:t>
            </a:r>
            <a:r>
              <a:rPr lang="ru-RU" sz="7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года, в последующих отчетах за </a:t>
            </a:r>
            <a:r>
              <a:rPr lang="ru-RU" sz="7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 </a:t>
            </a:r>
            <a:r>
              <a:rPr lang="ru-RU" sz="7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год не отражается.  В таком случае необходимо представить в налоговые органы уточненный расчет по страховым взносам за первое полугодие </a:t>
            </a:r>
            <a:r>
              <a:rPr lang="ru-RU" sz="72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 </a:t>
            </a:r>
            <a:r>
              <a:rPr lang="ru-RU" sz="7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года.</a:t>
            </a:r>
          </a:p>
          <a:p>
            <a:pPr marL="0" indent="360000" algn="just">
              <a:lnSpc>
                <a:spcPct val="134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ru-RU" sz="5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360000" algn="just">
              <a:lnSpc>
                <a:spcPct val="134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7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 страховым случаям, по которым страхователь не произвел назначение и выплату пособия в связи с вступлением в силу нового порядка, назначение и выплата пособий осуществляется отделением Фонда. </a:t>
            </a:r>
          </a:p>
          <a:p>
            <a:pPr marL="400050" indent="-685800" algn="just">
              <a:lnSpc>
                <a:spcPct val="134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ru-RU" sz="55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38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FD6CEBC-C728-4940-B9B5-8414191F62E7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DEBF29-E475-4A97-ADC1-0DB3F5799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9CDA40-0E13-4724-905E-60F70C46B36D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B9CD767-4AD1-43C6-A6C4-D6CA6E90B257}"/>
              </a:ext>
            </a:extLst>
          </p:cNvPr>
          <p:cNvSpPr/>
          <p:nvPr/>
        </p:nvSpPr>
        <p:spPr>
          <a:xfrm>
            <a:off x="-1418" y="1208038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ПЕРЕХОДНЫЙ ПЕРИОД</a:t>
            </a: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4D582AB6-5087-43AE-95AB-F566DBD284D7}"/>
              </a:ext>
            </a:extLst>
          </p:cNvPr>
          <p:cNvSpPr/>
          <p:nvPr/>
        </p:nvSpPr>
        <p:spPr>
          <a:xfrm>
            <a:off x="-1418" y="5671226"/>
            <a:ext cx="6290268" cy="1200312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F2809CFC-8665-4013-A15C-81DDEAD6E60A}"/>
              </a:ext>
            </a:extLst>
          </p:cNvPr>
          <p:cNvSpPr/>
          <p:nvPr/>
        </p:nvSpPr>
        <p:spPr>
          <a:xfrm rot="16200000">
            <a:off x="6668880" y="1339832"/>
            <a:ext cx="1637636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17F991-4BBC-4D1B-9095-1CBCD0D08B69}"/>
              </a:ext>
            </a:extLst>
          </p:cNvPr>
          <p:cNvSpPr/>
          <p:nvPr/>
        </p:nvSpPr>
        <p:spPr>
          <a:xfrm>
            <a:off x="413628" y="1750877"/>
            <a:ext cx="11361906" cy="4175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360000" algn="just">
              <a:lnSpc>
                <a:spcPct val="134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Если листок  нетрудоспособности открыт застрахованному лицу до 1 июля </a:t>
            </a:r>
            <a:r>
              <a:rPr lang="ru-RU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 </a:t>
            </a:r>
            <a:r>
              <a:rPr lang="ru-RU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года и  продолжается в июле </a:t>
            </a:r>
            <a:r>
              <a:rPr lang="ru-RU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2020, </a:t>
            </a:r>
            <a:r>
              <a:rPr lang="ru-RU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то после окончания нетрудоспособности за назначением и выплатой пособия по такому листку нетрудоспособности следует обращаться в региональное </a:t>
            </a:r>
            <a:r>
              <a:rPr lang="ru-RU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отделение </a:t>
            </a:r>
            <a:r>
              <a:rPr lang="ru-RU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(филиал) Фонда.</a:t>
            </a:r>
          </a:p>
          <a:p>
            <a:pPr marL="400050" indent="-360000" algn="just">
              <a:lnSpc>
                <a:spcPct val="134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ru-RU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400050" indent="-360000" algn="just">
              <a:lnSpc>
                <a:spcPct val="134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Страхователь, осуществляющий выплату застрахованному лицу ежемесячного пособия по уходу за ребенком, по июнь </a:t>
            </a:r>
            <a:r>
              <a:rPr lang="ru-RU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2020 </a:t>
            </a:r>
            <a:r>
              <a:rPr lang="ru-RU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года направляет в территориальный орган Фонда заявление и документы, необходимые для начисления и выплаты пособия, либо реестр сведений, а также сведения о расчете пособия, исчисленного на момент наступления отпуска по уходу за ребенком, для продолжения выплаты такого пособия территориальным органом Фонда.</a:t>
            </a:r>
          </a:p>
        </p:txBody>
      </p:sp>
    </p:spTree>
    <p:extLst>
      <p:ext uri="{BB962C8B-B14F-4D97-AF65-F5344CB8AC3E}">
        <p14:creationId xmlns:p14="http://schemas.microsoft.com/office/powerpoint/2010/main" val="517981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AE5780D-7CE6-4BF2-8BCC-4A460C9EE987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737F54-F783-4F62-8AD0-6E3A46DB3F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8486A1-F2EC-44F3-A831-B965FB2A9883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5FF2B814-2C78-405A-8F45-6ED1885043E0}"/>
              </a:ext>
            </a:extLst>
          </p:cNvPr>
          <p:cNvSpPr/>
          <p:nvPr/>
        </p:nvSpPr>
        <p:spPr>
          <a:xfrm>
            <a:off x="-1418" y="5233902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0BBD7D32-741A-4160-A270-3345F4938C3E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1F17308-252E-4B59-A4B7-69FBB1F221D2}"/>
              </a:ext>
            </a:extLst>
          </p:cNvPr>
          <p:cNvSpPr/>
          <p:nvPr/>
        </p:nvSpPr>
        <p:spPr>
          <a:xfrm>
            <a:off x="-1418" y="125884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выплате пособий наследникам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81204E4-90D2-4AA0-BD6D-1E00211041D6}"/>
              </a:ext>
            </a:extLst>
          </p:cNvPr>
          <p:cNvSpPr/>
          <p:nvPr/>
        </p:nvSpPr>
        <p:spPr>
          <a:xfrm>
            <a:off x="313320" y="2027329"/>
            <a:ext cx="11359871" cy="3219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latin typeface="Verdana" pitchFamily="34" charset="0"/>
              </a:rPr>
              <a:t>В соответствии с п. 9 «Положения об особенностях назначения и выплаты в 2012-2020 годах застрахованным лицам страхового обеспечения по обязательному социальному страхованию на случай временной нетрудоспособности и в связи с материнством и иных выплат в субъектах Российской Федерации, участвующих в реализации пилотного проекта», утвержденного постановлением Правительства Российской Федерации от 21.04.2011 № 294 начисленные суммы пособий, не полученные в связи со смертью застрахованного лица, выплачиваются в порядке, установленном гражданским законодательством Российской Федерации.</a:t>
            </a:r>
          </a:p>
          <a:p>
            <a:pPr marL="285750" indent="-285750" algn="just">
              <a:lnSpc>
                <a:spcPct val="114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endParaRPr lang="ru-RU" altLang="ru-RU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14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2ADCF3C-FB82-4B14-837B-7F4C1BEE68CE}"/>
              </a:ext>
            </a:extLst>
          </p:cNvPr>
          <p:cNvSpPr/>
          <p:nvPr/>
        </p:nvSpPr>
        <p:spPr>
          <a:xfrm>
            <a:off x="321014" y="1969830"/>
            <a:ext cx="11361906" cy="290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b="1" dirty="0">
                <a:latin typeface="Verdana" pitchFamily="34" charset="0"/>
              </a:rPr>
              <a:t>В соответствии со ст. 1183 Гражданского кодекса Российской Федерации, право получения подлежавших выплате наследодателю, но не полученных им при жизни по какой-либо причине сумм заработной платы и приравненных к ней платежей, пенсий, стипендий, пособий по социальному страхованию, возмещения вреда, причиненного жизни или здоровью, алиментов и иных денежных сумм, предоставленных гражданину в качестве средств к существованию, принадлежит проживавшим совместно с умершим членам его семьи, а также его нетрудоспособным иждивенцам независимо от того, проживали они совместно с умершим или не проживали.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916DEB8D-58A4-4A60-8F0E-3A40638DF1D2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C179DC-5AD1-4E67-9824-D9700FCF2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347D2B-D2E7-4C24-816F-7D2791201749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141FCA4-9436-48CD-93DC-D6A87AC4CB3E}"/>
              </a:ext>
            </a:extLst>
          </p:cNvPr>
          <p:cNvSpPr/>
          <p:nvPr/>
        </p:nvSpPr>
        <p:spPr>
          <a:xfrm>
            <a:off x="-1418" y="1258849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выплате пособий наследникам</a:t>
            </a: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A016C06E-0D13-4719-A03B-87FA7572941A}"/>
              </a:ext>
            </a:extLst>
          </p:cNvPr>
          <p:cNvSpPr/>
          <p:nvPr/>
        </p:nvSpPr>
        <p:spPr>
          <a:xfrm>
            <a:off x="-1418" y="5233902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DA16811F-EC26-4955-BD1B-66E057352B08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47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ADB59299-FF30-4A2A-8E54-670D096EB4E8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D6626C-3FBE-4C78-9E44-1BC48B1C9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21FBB8-AC02-463B-8C42-937F0E194F53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57B15635-0D56-4333-9603-E19FFAB7C563}"/>
              </a:ext>
            </a:extLst>
          </p:cNvPr>
          <p:cNvSpPr/>
          <p:nvPr/>
        </p:nvSpPr>
        <p:spPr>
          <a:xfrm>
            <a:off x="5210784" y="1733739"/>
            <a:ext cx="1585608" cy="158560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4167C8-F31E-4E88-9CC6-6FF3BF3FEB1C}"/>
              </a:ext>
            </a:extLst>
          </p:cNvPr>
          <p:cNvSpPr/>
          <p:nvPr/>
        </p:nvSpPr>
        <p:spPr>
          <a:xfrm>
            <a:off x="1" y="1117596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Ответственность страхователя</a:t>
            </a: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139701E4-E3BD-4A1E-B63C-BA25601499C1}"/>
              </a:ext>
            </a:extLst>
          </p:cNvPr>
          <p:cNvSpPr/>
          <p:nvPr/>
        </p:nvSpPr>
        <p:spPr>
          <a:xfrm>
            <a:off x="-1418" y="5740404"/>
            <a:ext cx="6290268" cy="113113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D3E2AC40-B1EF-4274-B1F3-7EAEF4DB776B}"/>
              </a:ext>
            </a:extLst>
          </p:cNvPr>
          <p:cNvSpPr/>
          <p:nvPr/>
        </p:nvSpPr>
        <p:spPr>
          <a:xfrm rot="16200000">
            <a:off x="6765947" y="1445483"/>
            <a:ext cx="144350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AB562D-615D-450B-927E-CDA4AFDD67CA}"/>
              </a:ext>
            </a:extLst>
          </p:cNvPr>
          <p:cNvSpPr/>
          <p:nvPr/>
        </p:nvSpPr>
        <p:spPr>
          <a:xfrm>
            <a:off x="246435" y="3365725"/>
            <a:ext cx="115143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Verdana" pitchFamily="34" charset="0"/>
              </a:rPr>
              <a:t>Расходы, излишне понесенные страховщиком в связи с сокрытием</a:t>
            </a:r>
            <a:r>
              <a:rPr lang="en-US" altLang="ru-RU" b="1" dirty="0">
                <a:latin typeface="Verdana" pitchFamily="34" charset="0"/>
              </a:rPr>
              <a:t> </a:t>
            </a:r>
            <a:r>
              <a:rPr lang="ru-RU" altLang="ru-RU" b="1" dirty="0">
                <a:latin typeface="Verdana" pitchFamily="34" charset="0"/>
              </a:rPr>
              <a:t>или недостоверностью представленных страхователем сведений, подлежат возмещению страхователем в соответствии с законодательством РФ.</a:t>
            </a:r>
          </a:p>
          <a:p>
            <a:pPr algn="ctr">
              <a:defRPr/>
            </a:pPr>
            <a:endParaRPr lang="ru-RU" altLang="ru-RU" b="1" dirty="0">
              <a:latin typeface="Verdana" pitchFamily="34" charset="0"/>
            </a:endParaRPr>
          </a:p>
          <a:p>
            <a:pPr algn="ctr">
              <a:defRPr/>
            </a:pPr>
            <a:endParaRPr lang="ru-RU" altLang="ru-RU" sz="900" b="1" dirty="0">
              <a:latin typeface="Verdana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5C69CFA-6495-4541-8A79-0F49F6E8E9C6}"/>
              </a:ext>
            </a:extLst>
          </p:cNvPr>
          <p:cNvSpPr/>
          <p:nvPr/>
        </p:nvSpPr>
        <p:spPr>
          <a:xfrm>
            <a:off x="880760" y="4601389"/>
            <a:ext cx="9992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Verdana" pitchFamily="34" charset="0"/>
              </a:rPr>
              <a:t>За непредставление документов, недостоверность либо сокрытие сведений, влияющих на право получения застрахованным лицом пособия или исчисление его размера страхователь несет ответственность в соответствии с законодательством РФ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A7A0177-DE73-41DD-BB23-8449767A05D4}"/>
              </a:ext>
            </a:extLst>
          </p:cNvPr>
          <p:cNvSpPr/>
          <p:nvPr/>
        </p:nvSpPr>
        <p:spPr>
          <a:xfrm>
            <a:off x="5740535" y="1703400"/>
            <a:ext cx="5261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ln w="38100"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1594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A021349-978D-4C34-B41E-58625BCA4D8E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2F1EC2A-2275-43D7-B4B8-1118F1D69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469A90-7773-4526-96F0-F30AB5D43105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0CDFC34C-33E6-4C23-8181-324F5A822528}"/>
              </a:ext>
            </a:extLst>
          </p:cNvPr>
          <p:cNvSpPr/>
          <p:nvPr/>
        </p:nvSpPr>
        <p:spPr>
          <a:xfrm>
            <a:off x="1165561" y="1228362"/>
            <a:ext cx="1265275" cy="12241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E92A0A3-DE23-40A1-84B4-AEC635CCA483}"/>
              </a:ext>
            </a:extLst>
          </p:cNvPr>
          <p:cNvSpPr/>
          <p:nvPr/>
        </p:nvSpPr>
        <p:spPr>
          <a:xfrm>
            <a:off x="1" y="1117596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Ответственность страхователя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93D747D-0551-4BC9-8D05-6203759B52B8}"/>
              </a:ext>
            </a:extLst>
          </p:cNvPr>
          <p:cNvSpPr/>
          <p:nvPr/>
        </p:nvSpPr>
        <p:spPr>
          <a:xfrm>
            <a:off x="1538013" y="1055620"/>
            <a:ext cx="4198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ln w="38100">
                  <a:solidFill>
                    <a:srgbClr val="FFC00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67ECC771-DE78-4DEE-B3FA-B78CA4CDF296}"/>
              </a:ext>
            </a:extLst>
          </p:cNvPr>
          <p:cNvSpPr/>
          <p:nvPr/>
        </p:nvSpPr>
        <p:spPr>
          <a:xfrm>
            <a:off x="-1418" y="5966642"/>
            <a:ext cx="6290268" cy="90489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xmlns="" id="{2FB1C9BB-B71C-452B-BAF8-527A1A777B62}"/>
              </a:ext>
            </a:extLst>
          </p:cNvPr>
          <p:cNvSpPr/>
          <p:nvPr/>
        </p:nvSpPr>
        <p:spPr>
          <a:xfrm rot="16200000">
            <a:off x="6834041" y="1513577"/>
            <a:ext cx="1307316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D3A7425-4E2F-46E3-B3D1-9E00DCAF6C2F}"/>
              </a:ext>
            </a:extLst>
          </p:cNvPr>
          <p:cNvSpPr/>
          <p:nvPr/>
        </p:nvSpPr>
        <p:spPr>
          <a:xfrm>
            <a:off x="0" y="1853526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Verdana" pitchFamily="34" charset="0"/>
              </a:rPr>
              <a:t>Часть 4 ст. 15.33 КоАП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BE79369-A60E-4242-B2F3-3025E7A00F6E}"/>
              </a:ext>
            </a:extLst>
          </p:cNvPr>
          <p:cNvSpPr/>
          <p:nvPr/>
        </p:nvSpPr>
        <p:spPr>
          <a:xfrm>
            <a:off x="1223657" y="2430061"/>
            <a:ext cx="97446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dirty="0">
                <a:latin typeface="Verdana" pitchFamily="34" charset="0"/>
              </a:rPr>
              <a:t>Непредставление в установленный законодательством Российской Федерации о страховых взносах срок либо отказ от представления в орган государственного внебюджетного фонда, осуществляющий контроль за правильностью выплаты обязательного страхового обеспечения по обязательному социальному страхованию на случай временной нетрудоспособности и в связи с материнством, а также его должностным лицам оформленных в установленном порядке документов и (или) иных сведений, необходимых для осуществления контроля за правильностью выплаты страхового обеспечения по обязательному социальному страхованию на случай временной нетрудоспособности и в связи с материнством, а равно представление таких сведений в неполном объеме или искаженном виде – </a:t>
            </a:r>
          </a:p>
          <a:p>
            <a:pPr algn="just">
              <a:defRPr/>
            </a:pPr>
            <a:r>
              <a:rPr lang="ru-RU" altLang="ru-RU" b="1" dirty="0">
                <a:latin typeface="Verdana" pitchFamily="34" charset="0"/>
              </a:rPr>
              <a:t>влечет наложение административного штрафа на должностных лиц в размере от 300 до 500 рублей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70D987E4-FC10-4C9C-A811-C4C99C1004DD}"/>
              </a:ext>
            </a:extLst>
          </p:cNvPr>
          <p:cNvSpPr/>
          <p:nvPr/>
        </p:nvSpPr>
        <p:spPr>
          <a:xfrm>
            <a:off x="625208" y="6101010"/>
            <a:ext cx="10941581" cy="6067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EDF8803-D906-4616-9A4B-A4FDD5E29B73}"/>
              </a:ext>
            </a:extLst>
          </p:cNvPr>
          <p:cNvSpPr/>
          <p:nvPr/>
        </p:nvSpPr>
        <p:spPr>
          <a:xfrm>
            <a:off x="789691" y="6081229"/>
            <a:ext cx="10445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C00000"/>
                </a:solidFill>
                <a:latin typeface="Verdana" panose="020B0604030504040204" pitchFamily="34" charset="0"/>
              </a:rPr>
              <a:t>КОНТРОЛЬ за полнотой и достоверностью сведений осуществляют территориальные органы Фонда в установленном порядке</a:t>
            </a:r>
          </a:p>
        </p:txBody>
      </p:sp>
    </p:spTree>
    <p:extLst>
      <p:ext uri="{BB962C8B-B14F-4D97-AF65-F5344CB8AC3E}">
        <p14:creationId xmlns:p14="http://schemas.microsoft.com/office/powerpoint/2010/main" val="13128959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60EEEE6-A137-4766-96BD-9DD08F27AC23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AD72A6-8B50-4DAC-81D7-D93AA33AB8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B38E0E2-83C3-4C24-902C-FD21C9269209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01CD2172-7DD1-4563-A785-EA696B08C57E}"/>
              </a:ext>
            </a:extLst>
          </p:cNvPr>
          <p:cNvSpPr/>
          <p:nvPr/>
        </p:nvSpPr>
        <p:spPr>
          <a:xfrm>
            <a:off x="-1418" y="5233902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CC6D3F56-A985-4BCE-9AB7-D8F22F69EEEB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C608B5B-D838-4AC6-8B5B-67B44B9013B4}"/>
              </a:ext>
            </a:extLst>
          </p:cNvPr>
          <p:cNvSpPr/>
          <p:nvPr/>
        </p:nvSpPr>
        <p:spPr>
          <a:xfrm>
            <a:off x="1686633" y="1149448"/>
            <a:ext cx="8774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Подробную информацию ищите на сайте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регионального отделения: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www.r</a:t>
            </a:r>
            <a:r>
              <a:rPr lang="ru-RU" sz="3200" b="1" dirty="0" smtClean="0">
                <a:solidFill>
                  <a:srgbClr val="FF99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.fss.ru</a:t>
            </a:r>
            <a:endParaRPr lang="ru-RU" sz="3200" b="1" dirty="0">
              <a:solidFill>
                <a:srgbClr val="FF9900"/>
              </a:solidFill>
              <a:effectLst>
                <a:outerShdw blurRad="50800" dist="38100" algn="l" rotWithShape="0">
                  <a:srgbClr val="0070C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A0E445EF-88E1-46E5-AF28-B5810FF61EEC}"/>
              </a:ext>
            </a:extLst>
          </p:cNvPr>
          <p:cNvSpPr/>
          <p:nvPr/>
        </p:nvSpPr>
        <p:spPr>
          <a:xfrm>
            <a:off x="4450066" y="5384824"/>
            <a:ext cx="1274324" cy="8852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9FA6C335-68F5-425D-92AB-4796E0D4D1E5}"/>
              </a:ext>
            </a:extLst>
          </p:cNvPr>
          <p:cNvSpPr/>
          <p:nvPr/>
        </p:nvSpPr>
        <p:spPr>
          <a:xfrm>
            <a:off x="175097" y="4224864"/>
            <a:ext cx="1761991" cy="5083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F7412A-DD59-4151-B592-E56B8A6C8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39" y="2233391"/>
            <a:ext cx="3602736" cy="1804416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94DF4EEE-BB5C-4D34-8A69-35DCAE0B2F43}"/>
              </a:ext>
            </a:extLst>
          </p:cNvPr>
          <p:cNvCxnSpPr>
            <a:stCxn id="11" idx="7"/>
          </p:cNvCxnSpPr>
          <p:nvPr/>
        </p:nvCxnSpPr>
        <p:spPr>
          <a:xfrm flipV="1">
            <a:off x="5537770" y="4056434"/>
            <a:ext cx="2672375" cy="145802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28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E01B13-46C3-42A8-8C9A-911E8AAA28CF}"/>
              </a:ext>
            </a:extLst>
          </p:cNvPr>
          <p:cNvSpPr txBox="1"/>
          <p:nvPr/>
        </p:nvSpPr>
        <p:spPr>
          <a:xfrm>
            <a:off x="2862362" y="951205"/>
            <a:ext cx="8470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КРАСНОЯРСКОЕ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5F06CA2A-C363-46B7-8123-6A7D6BA58315}"/>
              </a:ext>
            </a:extLst>
          </p:cNvPr>
          <p:cNvSpPr/>
          <p:nvPr/>
        </p:nvSpPr>
        <p:spPr>
          <a:xfrm>
            <a:off x="-1418" y="5233902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29EE3146-DA25-41D3-BCD3-5AA448BD87DF}"/>
              </a:ext>
            </a:extLst>
          </p:cNvPr>
          <p:cNvSpPr/>
          <p:nvPr/>
        </p:nvSpPr>
        <p:spPr>
          <a:xfrm rot="16200000">
            <a:off x="6237723" y="908676"/>
            <a:ext cx="2499949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9E93C0-0E50-4513-854D-9F0F3562B5BF}"/>
              </a:ext>
            </a:extLst>
          </p:cNvPr>
          <p:cNvSpPr txBox="1"/>
          <p:nvPr/>
        </p:nvSpPr>
        <p:spPr>
          <a:xfrm>
            <a:off x="-1418" y="2819558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>
                <a:solidFill>
                  <a:srgbClr val="FF9900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CBC495-9CC2-4A62-817E-EB761F085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4" y="636243"/>
            <a:ext cx="2467164" cy="21936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3C6CB1-F6E0-4CF5-A99E-013FEDDE9946}"/>
              </a:ext>
            </a:extLst>
          </p:cNvPr>
          <p:cNvSpPr txBox="1"/>
          <p:nvPr/>
        </p:nvSpPr>
        <p:spPr>
          <a:xfrm>
            <a:off x="-1418" y="384971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Arial Black" panose="020B0A04020102020204" pitchFamily="34" charset="0"/>
              </a:rPr>
              <a:t>Номера телефонов 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«горячих линий</a:t>
            </a:r>
            <a:r>
              <a:rPr lang="ru-RU" sz="2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»:</a:t>
            </a:r>
          </a:p>
          <a:p>
            <a:pPr algn="ctr"/>
            <a:r>
              <a:rPr lang="ru-RU" sz="2800" b="1" i="1" dirty="0">
                <a:latin typeface="Arial Black" panose="020B0A04020102020204" pitchFamily="34" charset="0"/>
              </a:rPr>
              <a:t>- </a:t>
            </a:r>
            <a:r>
              <a:rPr lang="ru-RU" sz="28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8(391) 268-71-87 </a:t>
            </a:r>
            <a:r>
              <a:rPr lang="ru-RU" sz="2800" b="1" i="1" dirty="0">
                <a:latin typeface="Arial Black" panose="020B0A04020102020204" pitchFamily="34" charset="0"/>
              </a:rPr>
              <a:t>– </a:t>
            </a:r>
            <a:r>
              <a:rPr lang="ru-RU" sz="2800" b="1" i="1">
                <a:latin typeface="Arial Black" panose="020B0A04020102020204" pitchFamily="34" charset="0"/>
              </a:rPr>
              <a:t>региональное </a:t>
            </a:r>
            <a:r>
              <a:rPr lang="ru-RU" sz="2800" b="1" i="1" smtClean="0">
                <a:latin typeface="Arial Black" panose="020B0A04020102020204" pitchFamily="34" charset="0"/>
              </a:rPr>
              <a:t>отделение</a:t>
            </a:r>
            <a:r>
              <a:rPr lang="ru-RU" sz="2800" b="1" i="1">
                <a:latin typeface="Arial Black" panose="020B0A04020102020204" pitchFamily="34" charset="0"/>
              </a:rPr>
              <a:t>.</a:t>
            </a:r>
            <a:endParaRPr lang="ru-RU" sz="2800" b="1" i="1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0F8068D-F441-4507-9DEA-FFD10F5D86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91" y="5452434"/>
            <a:ext cx="618628" cy="54714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B04DA4-86E1-4C7F-9E26-6A965AE6A560}"/>
              </a:ext>
            </a:extLst>
          </p:cNvPr>
          <p:cNvSpPr/>
          <p:nvPr/>
        </p:nvSpPr>
        <p:spPr>
          <a:xfrm>
            <a:off x="9393529" y="5546499"/>
            <a:ext cx="236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www.r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.fss.ru</a:t>
            </a:r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EC054E7-B2A5-4586-961B-30C735CB2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29" y="6082834"/>
            <a:ext cx="647790" cy="65388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E020B3A-FE5E-492A-B6F2-2866AAEBCE56}"/>
              </a:ext>
            </a:extLst>
          </p:cNvPr>
          <p:cNvSpPr/>
          <p:nvPr/>
        </p:nvSpPr>
        <p:spPr>
          <a:xfrm>
            <a:off x="9240424" y="6155628"/>
            <a:ext cx="2621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err="1" smtClean="0">
                <a:solidFill>
                  <a:srgbClr val="FFC0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info@ro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50800" dist="38100" algn="l" rotWithShape="0">
                    <a:srgbClr val="0070C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.fss.ru</a:t>
            </a:r>
            <a:endParaRPr lang="ru-RU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4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245F870-518D-4B9E-8170-D36D44C233C4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0DD2D48-5E78-45A9-A8DE-6FE5C4D9F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D534DA-9AD0-422E-B9EB-130A50DC3322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B5DF4616-6EBF-4088-BF9A-EA2667889B75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7F9AA6B8-A7E3-4676-8916-FD05A0D76094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06F9180-7036-45BC-B067-B590A964831C}"/>
              </a:ext>
            </a:extLst>
          </p:cNvPr>
          <p:cNvSpPr/>
          <p:nvPr/>
        </p:nvSpPr>
        <p:spPr>
          <a:xfrm>
            <a:off x="164174" y="1246000"/>
            <a:ext cx="5931826" cy="4164765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6C59BC6-5946-443F-A86D-339A5389D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47" y="3405169"/>
            <a:ext cx="2559633" cy="163667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26DB08B-FF35-4BA0-8766-1D395CCFEB5A}"/>
              </a:ext>
            </a:extLst>
          </p:cNvPr>
          <p:cNvSpPr/>
          <p:nvPr/>
        </p:nvSpPr>
        <p:spPr>
          <a:xfrm>
            <a:off x="768594" y="1170670"/>
            <a:ext cx="4840009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 июля </a:t>
            </a:r>
            <a:r>
              <a:rPr lang="ru-RU" alt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alt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E2905D2-A245-4A5F-ABF7-761C3E56B960}"/>
              </a:ext>
            </a:extLst>
          </p:cNvPr>
          <p:cNvSpPr/>
          <p:nvPr/>
        </p:nvSpPr>
        <p:spPr>
          <a:xfrm>
            <a:off x="322534" y="1972439"/>
            <a:ext cx="56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 работающим гражданам будут рассчитываться и выплачиваться региональным отделением Фонда социального страхования.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027E3A5E-3BDA-4FA6-A279-A0E702BE3F60}"/>
              </a:ext>
            </a:extLst>
          </p:cNvPr>
          <p:cNvSpPr/>
          <p:nvPr/>
        </p:nvSpPr>
        <p:spPr>
          <a:xfrm>
            <a:off x="6151215" y="1132643"/>
            <a:ext cx="5931826" cy="432647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4BE14DD-9708-4F74-9C01-44A5B61B2C05}"/>
              </a:ext>
            </a:extLst>
          </p:cNvPr>
          <p:cNvSpPr/>
          <p:nvPr/>
        </p:nvSpPr>
        <p:spPr>
          <a:xfrm>
            <a:off x="6069128" y="12459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ЗАЧЕТНЫЙ ПРИНЦИП УПЛАТЫ СТРАХОВЫХ ВЗНОСОВ БОЛЬШЕ </a:t>
            </a:r>
          </a:p>
          <a:p>
            <a:pPr algn="ctr" fontAlgn="base"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БУДЕТ ДЕЙСТВОВАТЬ!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1047EEC-09C8-43A7-AAE6-F8F3D428F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78" y="3797621"/>
            <a:ext cx="4148983" cy="289037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E687F2-1758-40D5-95FA-055665BE116F}"/>
              </a:ext>
            </a:extLst>
          </p:cNvPr>
          <p:cNvSpPr/>
          <p:nvPr/>
        </p:nvSpPr>
        <p:spPr>
          <a:xfrm>
            <a:off x="6333733" y="2446328"/>
            <a:ext cx="5586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 по обязательному социальному страхованию необходимо перечислять полностью без уменьшения на сумму расходов. </a:t>
            </a:r>
          </a:p>
        </p:txBody>
      </p:sp>
    </p:spTree>
    <p:extLst>
      <p:ext uri="{BB962C8B-B14F-4D97-AF65-F5344CB8AC3E}">
        <p14:creationId xmlns:p14="http://schemas.microsoft.com/office/powerpoint/2010/main" val="24114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6A6F6A40-F50B-4DE1-8DB7-E3F1336C3CC5}"/>
              </a:ext>
            </a:extLst>
          </p:cNvPr>
          <p:cNvSpPr/>
          <p:nvPr/>
        </p:nvSpPr>
        <p:spPr>
          <a:xfrm>
            <a:off x="1011226" y="1409984"/>
            <a:ext cx="4279963" cy="83922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C41F7C-6367-4561-A193-3E4AD4110C17}"/>
              </a:ext>
            </a:extLst>
          </p:cNvPr>
          <p:cNvSpPr txBox="1"/>
          <p:nvPr/>
        </p:nvSpPr>
        <p:spPr>
          <a:xfrm>
            <a:off x="1042466" y="1567682"/>
            <a:ext cx="4248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До 1 июля </a:t>
            </a:r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2020 </a:t>
            </a:r>
            <a:r>
              <a:rPr lang="ru-RU" sz="24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года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B17807F-08AB-4260-B6D1-9210793539F9}"/>
              </a:ext>
            </a:extLst>
          </p:cNvPr>
          <p:cNvSpPr/>
          <p:nvPr/>
        </p:nvSpPr>
        <p:spPr>
          <a:xfrm>
            <a:off x="6702642" y="1409984"/>
            <a:ext cx="4613072" cy="8392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AD8EFE-F0C5-49E4-B336-F5014B7D6868}"/>
              </a:ext>
            </a:extLst>
          </p:cNvPr>
          <p:cNvSpPr txBox="1"/>
          <p:nvPr/>
        </p:nvSpPr>
        <p:spPr>
          <a:xfrm>
            <a:off x="6718734" y="1565709"/>
            <a:ext cx="449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После 1 июля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2020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года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C479B78-78C9-446A-B486-A3FA36C822A2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B4CC77-CDF9-43DC-900C-3D485FCED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DB8B922-5F6A-45A3-9388-ACDF0F3C998B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</a:t>
            </a:r>
            <a:r>
              <a:rPr lang="ru-RU" sz="1400" b="1" dirty="0" smtClean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КРАСНОЯРСКОЕ РЕГИОНАЛЬНОЕ </a:t>
            </a:r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xmlns="" id="{1927C585-438F-4633-BCB2-645DCC776FD1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xmlns="" id="{023F405C-D9E9-4394-8819-2C90826FA249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0351E6BB-90E6-40FD-9451-AD4E36C0BB84}"/>
              </a:ext>
            </a:extLst>
          </p:cNvPr>
          <p:cNvSpPr/>
          <p:nvPr/>
        </p:nvSpPr>
        <p:spPr>
          <a:xfrm>
            <a:off x="657920" y="2249211"/>
            <a:ext cx="5042454" cy="41431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E9FBD69E-1889-4C6A-AC9C-CB1CE9F5B8DD}"/>
              </a:ext>
            </a:extLst>
          </p:cNvPr>
          <p:cNvSpPr/>
          <p:nvPr/>
        </p:nvSpPr>
        <p:spPr>
          <a:xfrm>
            <a:off x="6552436" y="2233458"/>
            <a:ext cx="5042454" cy="41431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7EF8782-C157-4CAB-B5E7-9B08A6569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1" y="2342398"/>
            <a:ext cx="1486010" cy="11503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C14D803-AB00-457C-9961-23DBFD829841}"/>
              </a:ext>
            </a:extLst>
          </p:cNvPr>
          <p:cNvSpPr txBox="1"/>
          <p:nvPr/>
        </p:nvSpPr>
        <p:spPr>
          <a:xfrm>
            <a:off x="506807" y="3442999"/>
            <a:ext cx="16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70B6E4C-11FA-448A-BA43-E4A34DA42B2B}"/>
              </a:ext>
            </a:extLst>
          </p:cNvPr>
          <p:cNvSpPr txBox="1"/>
          <p:nvPr/>
        </p:nvSpPr>
        <p:spPr>
          <a:xfrm>
            <a:off x="2559224" y="2309819"/>
            <a:ext cx="2668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1. Документы, 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подтверждающие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право на пособие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DAEB63F-D8B6-4196-A420-D22906AB3303}"/>
              </a:ext>
            </a:extLst>
          </p:cNvPr>
          <p:cNvSpPr txBox="1"/>
          <p:nvPr/>
        </p:nvSpPr>
        <p:spPr>
          <a:xfrm>
            <a:off x="1575087" y="3723324"/>
            <a:ext cx="164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2. Выплата пособия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846333E-5777-49BC-8E90-809B7E92957D}"/>
              </a:ext>
            </a:extLst>
          </p:cNvPr>
          <p:cNvSpPr txBox="1"/>
          <p:nvPr/>
        </p:nvSpPr>
        <p:spPr>
          <a:xfrm>
            <a:off x="9530425" y="3440632"/>
            <a:ext cx="164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2D96676-DDA0-4D76-8411-A74EB81BC16C}"/>
              </a:ext>
            </a:extLst>
          </p:cNvPr>
          <p:cNvSpPr txBox="1"/>
          <p:nvPr/>
        </p:nvSpPr>
        <p:spPr>
          <a:xfrm>
            <a:off x="3662059" y="4981213"/>
            <a:ext cx="201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85F90302-D05B-4190-AB16-DD028FA793BD}"/>
              </a:ext>
            </a:extLst>
          </p:cNvPr>
          <p:cNvCxnSpPr>
            <a:cxnSpLocks/>
          </p:cNvCxnSpPr>
          <p:nvPr/>
        </p:nvCxnSpPr>
        <p:spPr>
          <a:xfrm flipH="1" flipV="1">
            <a:off x="1295578" y="4383580"/>
            <a:ext cx="2527291" cy="15085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3C995C-13F1-40AB-A55F-EB4069A6324A}"/>
              </a:ext>
            </a:extLst>
          </p:cNvPr>
          <p:cNvSpPr txBox="1"/>
          <p:nvPr/>
        </p:nvSpPr>
        <p:spPr>
          <a:xfrm>
            <a:off x="1519721" y="4653475"/>
            <a:ext cx="1917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3. Обращение в ФСС РФ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8B6D29F-7B84-4EC0-AF12-4E6E5B73F2FD}"/>
              </a:ext>
            </a:extLst>
          </p:cNvPr>
          <p:cNvSpPr txBox="1"/>
          <p:nvPr/>
        </p:nvSpPr>
        <p:spPr>
          <a:xfrm>
            <a:off x="2545526" y="5643456"/>
            <a:ext cx="223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4. Возмещение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FB231ECB-A067-40B8-9756-C5F82B79976D}"/>
              </a:ext>
            </a:extLst>
          </p:cNvPr>
          <p:cNvCxnSpPr>
            <a:cxnSpLocks/>
          </p:cNvCxnSpPr>
          <p:nvPr/>
        </p:nvCxnSpPr>
        <p:spPr>
          <a:xfrm flipH="1" flipV="1">
            <a:off x="1315475" y="4556972"/>
            <a:ext cx="2507394" cy="1121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F492DF4-2C6A-4A0C-BA52-C3B390F05C43}"/>
              </a:ext>
            </a:extLst>
          </p:cNvPr>
          <p:cNvSpPr txBox="1"/>
          <p:nvPr/>
        </p:nvSpPr>
        <p:spPr>
          <a:xfrm>
            <a:off x="1969130" y="6061900"/>
            <a:ext cx="1241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ФСС РФ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7D4F650-EA56-4CCF-985B-DE49A36DE850}"/>
              </a:ext>
            </a:extLst>
          </p:cNvPr>
          <p:cNvCxnSpPr>
            <a:cxnSpLocks/>
          </p:cNvCxnSpPr>
          <p:nvPr/>
        </p:nvCxnSpPr>
        <p:spPr>
          <a:xfrm>
            <a:off x="1643862" y="2948575"/>
            <a:ext cx="672469" cy="3424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905956F-0EFD-40E6-A4A0-9421ADCB1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12" y="3444904"/>
            <a:ext cx="2391936" cy="1508978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EC7FFCA6-D0CD-42EC-9B6E-AF26E14A5D73}"/>
              </a:ext>
            </a:extLst>
          </p:cNvPr>
          <p:cNvCxnSpPr/>
          <p:nvPr/>
        </p:nvCxnSpPr>
        <p:spPr>
          <a:xfrm>
            <a:off x="4426522" y="3304891"/>
            <a:ext cx="0" cy="22519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255091DC-7668-4680-BC53-6DF34F7E0CA6}"/>
              </a:ext>
            </a:extLst>
          </p:cNvPr>
          <p:cNvCxnSpPr>
            <a:cxnSpLocks/>
          </p:cNvCxnSpPr>
          <p:nvPr/>
        </p:nvCxnSpPr>
        <p:spPr>
          <a:xfrm>
            <a:off x="2731130" y="6030462"/>
            <a:ext cx="1897532" cy="87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FAC58737-C843-40F5-9C55-A5B348C91003}"/>
              </a:ext>
            </a:extLst>
          </p:cNvPr>
          <p:cNvCxnSpPr/>
          <p:nvPr/>
        </p:nvCxnSpPr>
        <p:spPr>
          <a:xfrm flipV="1">
            <a:off x="4628662" y="5299421"/>
            <a:ext cx="0" cy="731041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CAD4F822-6A6B-405C-AD80-BD712BCDE93B}"/>
              </a:ext>
            </a:extLst>
          </p:cNvPr>
          <p:cNvCxnSpPr>
            <a:cxnSpLocks/>
          </p:cNvCxnSpPr>
          <p:nvPr/>
        </p:nvCxnSpPr>
        <p:spPr>
          <a:xfrm>
            <a:off x="2316331" y="3291222"/>
            <a:ext cx="2110191" cy="68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52CFDC39-2940-4514-B464-7B4FE9782CC6}"/>
              </a:ext>
            </a:extLst>
          </p:cNvPr>
          <p:cNvCxnSpPr>
            <a:cxnSpLocks/>
          </p:cNvCxnSpPr>
          <p:nvPr/>
        </p:nvCxnSpPr>
        <p:spPr>
          <a:xfrm>
            <a:off x="1315474" y="4556972"/>
            <a:ext cx="243217" cy="776158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3F7FEBD0-55A0-42EB-A2EE-FC781F08EFF5}"/>
              </a:ext>
            </a:extLst>
          </p:cNvPr>
          <p:cNvCxnSpPr>
            <a:cxnSpLocks/>
          </p:cNvCxnSpPr>
          <p:nvPr/>
        </p:nvCxnSpPr>
        <p:spPr>
          <a:xfrm>
            <a:off x="1196107" y="3723324"/>
            <a:ext cx="109558" cy="671738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FD48D2F-908A-4286-9C1C-97F281070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" y="5315787"/>
            <a:ext cx="2889495" cy="157265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AE9B40CA-62DA-4AD6-8294-CD83C66CF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62" y="2303547"/>
            <a:ext cx="1486010" cy="115032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4420486-097A-4219-88F0-769A17E5F7A2}"/>
              </a:ext>
            </a:extLst>
          </p:cNvPr>
          <p:cNvSpPr txBox="1"/>
          <p:nvPr/>
        </p:nvSpPr>
        <p:spPr>
          <a:xfrm>
            <a:off x="6718734" y="2344683"/>
            <a:ext cx="2668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1. Документы, 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подтверждающие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право на пособие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7D2D50F6-2F9A-432A-A8EA-3E4C4DC4179E}"/>
              </a:ext>
            </a:extLst>
          </p:cNvPr>
          <p:cNvCxnSpPr>
            <a:cxnSpLocks/>
          </p:cNvCxnSpPr>
          <p:nvPr/>
        </p:nvCxnSpPr>
        <p:spPr>
          <a:xfrm>
            <a:off x="9543151" y="4908760"/>
            <a:ext cx="1274526" cy="199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24D7FF-F719-4DEA-BBA3-8EF3811FB458}"/>
              </a:ext>
            </a:extLst>
          </p:cNvPr>
          <p:cNvSpPr txBox="1"/>
          <p:nvPr/>
        </p:nvSpPr>
        <p:spPr>
          <a:xfrm>
            <a:off x="9120714" y="6084587"/>
            <a:ext cx="1337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ФСС РФ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56B286A-1BC2-439C-B60A-B225300953A3}"/>
              </a:ext>
            </a:extLst>
          </p:cNvPr>
          <p:cNvSpPr txBox="1"/>
          <p:nvPr/>
        </p:nvSpPr>
        <p:spPr>
          <a:xfrm>
            <a:off x="6998863" y="5293002"/>
            <a:ext cx="2668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2. Передача документов не позднее 5 дней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95553C4-6115-4E4E-B6A8-251045393ABC}"/>
              </a:ext>
            </a:extLst>
          </p:cNvPr>
          <p:cNvSpPr txBox="1"/>
          <p:nvPr/>
        </p:nvSpPr>
        <p:spPr>
          <a:xfrm>
            <a:off x="9251633" y="4257373"/>
            <a:ext cx="153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3. Выплата </a:t>
            </a:r>
          </a:p>
          <a:p>
            <a:pPr algn="ctr"/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пособия</a:t>
            </a: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5AF8FCBF-126A-41A6-8DEB-0577F04240CA}"/>
              </a:ext>
            </a:extLst>
          </p:cNvPr>
          <p:cNvCxnSpPr>
            <a:cxnSpLocks/>
          </p:cNvCxnSpPr>
          <p:nvPr/>
        </p:nvCxnSpPr>
        <p:spPr>
          <a:xfrm>
            <a:off x="7602513" y="3298064"/>
            <a:ext cx="23987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1C7CCDF4-16F0-41E3-A827-3F499C677A50}"/>
              </a:ext>
            </a:extLst>
          </p:cNvPr>
          <p:cNvCxnSpPr>
            <a:cxnSpLocks/>
          </p:cNvCxnSpPr>
          <p:nvPr/>
        </p:nvCxnSpPr>
        <p:spPr>
          <a:xfrm>
            <a:off x="7602513" y="3298064"/>
            <a:ext cx="0" cy="22519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2FC59604-9F67-4E4D-BFB5-CB418523493B}"/>
              </a:ext>
            </a:extLst>
          </p:cNvPr>
          <p:cNvCxnSpPr>
            <a:cxnSpLocks/>
          </p:cNvCxnSpPr>
          <p:nvPr/>
        </p:nvCxnSpPr>
        <p:spPr>
          <a:xfrm>
            <a:off x="7318415" y="5171243"/>
            <a:ext cx="0" cy="10450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790CA754-A237-4A8C-8A5B-A2DBB7BCD9C1}"/>
              </a:ext>
            </a:extLst>
          </p:cNvPr>
          <p:cNvCxnSpPr>
            <a:cxnSpLocks/>
          </p:cNvCxnSpPr>
          <p:nvPr/>
        </p:nvCxnSpPr>
        <p:spPr>
          <a:xfrm>
            <a:off x="7318415" y="6216332"/>
            <a:ext cx="2111718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E9328776-E592-49BA-BB26-5B0A50E2F16E}"/>
              </a:ext>
            </a:extLst>
          </p:cNvPr>
          <p:cNvCxnSpPr>
            <a:cxnSpLocks/>
          </p:cNvCxnSpPr>
          <p:nvPr/>
        </p:nvCxnSpPr>
        <p:spPr>
          <a:xfrm>
            <a:off x="9530425" y="4910034"/>
            <a:ext cx="1065791" cy="420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593220A4-A13A-4B40-AB22-D1FB487BC109}"/>
              </a:ext>
            </a:extLst>
          </p:cNvPr>
          <p:cNvCxnSpPr/>
          <p:nvPr/>
        </p:nvCxnSpPr>
        <p:spPr>
          <a:xfrm>
            <a:off x="10819053" y="3942899"/>
            <a:ext cx="0" cy="994781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8531DCCA-3CDD-423E-8989-30B1A8DCD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56" y="3409743"/>
            <a:ext cx="2391936" cy="150897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A36D8B42-2123-4895-9D93-2E2B4A7CCB73}"/>
              </a:ext>
            </a:extLst>
          </p:cNvPr>
          <p:cNvSpPr txBox="1"/>
          <p:nvPr/>
        </p:nvSpPr>
        <p:spPr>
          <a:xfrm>
            <a:off x="7015139" y="4967465"/>
            <a:ext cx="201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F5DDCEE9-30E0-4106-BEA5-14706275D7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13" y="5252457"/>
            <a:ext cx="2889495" cy="157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1D19EC2-ED9B-4E5F-BB5B-63BC79F50851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8208BB-E938-4114-9EDB-010A0F1CA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14E202-BE4F-4CDB-9283-0A84D876818F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</a:t>
            </a:r>
            <a:r>
              <a:rPr lang="ru-RU" sz="1400" b="1" dirty="0" smtClean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КРАСНОЯРСКОЕ РЕГИОНАЛЬНОЕ </a:t>
            </a:r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972FE6A1-C039-481C-85F2-9DB79DFFB5E4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FA53FD97-494B-490E-B1A3-08B564203780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3AE4616-B598-485B-81F6-CFA7C16525A6}"/>
              </a:ext>
            </a:extLst>
          </p:cNvPr>
          <p:cNvSpPr/>
          <p:nvPr/>
        </p:nvSpPr>
        <p:spPr>
          <a:xfrm>
            <a:off x="199771" y="1772462"/>
            <a:ext cx="5931826" cy="4212979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10800000" algn="r" rotWithShape="0">
              <a:schemeClr val="accent4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31A0A236-E2CB-4507-A7F3-55A6C4D8BDE0}"/>
              </a:ext>
            </a:extLst>
          </p:cNvPr>
          <p:cNvSpPr/>
          <p:nvPr/>
        </p:nvSpPr>
        <p:spPr>
          <a:xfrm>
            <a:off x="6216184" y="1765886"/>
            <a:ext cx="5812149" cy="421297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8900000" algn="bl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F5A0BC3-DF66-4091-8C56-21C3F472AECE}"/>
              </a:ext>
            </a:extLst>
          </p:cNvPr>
          <p:cNvSpPr/>
          <p:nvPr/>
        </p:nvSpPr>
        <p:spPr>
          <a:xfrm>
            <a:off x="0" y="106980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Получателями пособий (застрахованными лицами)</a:t>
            </a:r>
            <a:endParaRPr lang="ru-RU" sz="28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C0C1437-4A3D-4D70-B552-5E2A315925AF}"/>
              </a:ext>
            </a:extLst>
          </p:cNvPr>
          <p:cNvSpPr/>
          <p:nvPr/>
        </p:nvSpPr>
        <p:spPr>
          <a:xfrm>
            <a:off x="199771" y="2281330"/>
            <a:ext cx="5847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являются: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B3A2C74-E221-400E-BC6A-38CD8F01FE0F}"/>
              </a:ext>
            </a:extLst>
          </p:cNvPr>
          <p:cNvSpPr/>
          <p:nvPr/>
        </p:nvSpPr>
        <p:spPr>
          <a:xfrm>
            <a:off x="199771" y="2784936"/>
            <a:ext cx="5847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Лица, работающие по трудовым договорам;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гражданские и муниципальные служащие;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Лица, замещающие государственные должности и др., в соответствии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 ч.1 ст.2 Закона № 255-ФЗ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89A503F-873D-411C-9643-42D42E3283CE}"/>
              </a:ext>
            </a:extLst>
          </p:cNvPr>
          <p:cNvSpPr/>
          <p:nvPr/>
        </p:nvSpPr>
        <p:spPr>
          <a:xfrm>
            <a:off x="6437885" y="2315126"/>
            <a:ext cx="5422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пилотного проекта </a:t>
            </a:r>
          </a:p>
          <a:p>
            <a:pPr lvl="0"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являются :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9962742-D70E-44D6-B6F5-5DB30EEC7117}"/>
              </a:ext>
            </a:extLst>
          </p:cNvPr>
          <p:cNvSpPr/>
          <p:nvPr/>
        </p:nvSpPr>
        <p:spPr>
          <a:xfrm>
            <a:off x="6216183" y="3288240"/>
            <a:ext cx="5812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лица, добровольно вступившие в правоотношения по обязательному социальному страхованию на случай временной нетрудоспособности и в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связи с материнством (ч.3 ст.2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Закона № 255-ФЗ)</a:t>
            </a:r>
          </a:p>
        </p:txBody>
      </p:sp>
    </p:spTree>
    <p:extLst>
      <p:ext uri="{BB962C8B-B14F-4D97-AF65-F5344CB8AC3E}">
        <p14:creationId xmlns:p14="http://schemas.microsoft.com/office/powerpoint/2010/main" val="383405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85A7CF1-C7C1-45FE-A594-134A0B2701FE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5B446F-1E45-471E-8162-A28E8D172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C58035-B616-457D-AEFF-EE6F4EE8864F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</a:t>
            </a:r>
            <a:r>
              <a:rPr lang="ru-RU" sz="1400" b="1" dirty="0" smtClean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КРАСНОЯРСКОЕ </a:t>
            </a:r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DC07D771-9EE8-4964-82F9-7EB6B97C8C06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97444C40-919E-4EF2-AC36-36AAE66B9888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424727D-1754-4887-AE4F-3E554DED8E01}"/>
              </a:ext>
            </a:extLst>
          </p:cNvPr>
          <p:cNvSpPr/>
          <p:nvPr/>
        </p:nvSpPr>
        <p:spPr>
          <a:xfrm>
            <a:off x="3095809" y="1934655"/>
            <a:ext cx="8731223" cy="3553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Блок-схема: дисплей 9">
            <a:extLst>
              <a:ext uri="{FF2B5EF4-FFF2-40B4-BE49-F238E27FC236}">
                <a16:creationId xmlns:a16="http://schemas.microsoft.com/office/drawing/2014/main" xmlns="" id="{4A8135BB-DF0F-4387-9EC7-E5B605FB6467}"/>
              </a:ext>
            </a:extLst>
          </p:cNvPr>
          <p:cNvSpPr/>
          <p:nvPr/>
        </p:nvSpPr>
        <p:spPr>
          <a:xfrm rot="16200000">
            <a:off x="472174" y="2110340"/>
            <a:ext cx="3160451" cy="3222887"/>
          </a:xfrm>
          <a:prstGeom prst="flowChartDisplay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B6A7D0AB-F0F9-4E52-8CB8-1BE519F358CF}"/>
              </a:ext>
            </a:extLst>
          </p:cNvPr>
          <p:cNvSpPr/>
          <p:nvPr/>
        </p:nvSpPr>
        <p:spPr>
          <a:xfrm rot="5400000">
            <a:off x="298585" y="4041760"/>
            <a:ext cx="895673" cy="61093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A6BB4D1-E02A-4AE3-A331-B38E08EFFCF6}"/>
              </a:ext>
            </a:extLst>
          </p:cNvPr>
          <p:cNvSpPr/>
          <p:nvPr/>
        </p:nvSpPr>
        <p:spPr>
          <a:xfrm>
            <a:off x="1073592" y="4132862"/>
            <a:ext cx="1939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endParaRPr lang="ru-RU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89F93479-4D39-4F86-8563-B6FB83D74252}"/>
              </a:ext>
            </a:extLst>
          </p:cNvPr>
          <p:cNvSpPr/>
          <p:nvPr/>
        </p:nvSpPr>
        <p:spPr>
          <a:xfrm rot="16200000">
            <a:off x="2895221" y="4041759"/>
            <a:ext cx="895673" cy="61093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D8BD2C7-BD68-4051-8F8F-10FE40B61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6" y="1792344"/>
            <a:ext cx="2432167" cy="23742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993F492-F576-4A8B-9133-3EB1B3CAABAF}"/>
              </a:ext>
            </a:extLst>
          </p:cNvPr>
          <p:cNvSpPr txBox="1"/>
          <p:nvPr/>
        </p:nvSpPr>
        <p:spPr>
          <a:xfrm>
            <a:off x="0" y="11192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Arial Black" panose="020B0A04020102020204" pitchFamily="34" charset="0"/>
              </a:rPr>
              <a:t>Преимущества </a:t>
            </a:r>
            <a:r>
              <a:rPr lang="ru-RU" sz="3200" b="1" i="1" u="sng" dirty="0">
                <a:solidFill>
                  <a:srgbClr val="FF9900"/>
                </a:solidFill>
                <a:latin typeface="Arial Black" panose="020B0A04020102020204" pitchFamily="34" charset="0"/>
              </a:rPr>
              <a:t>«прямых выплат»</a:t>
            </a:r>
          </a:p>
        </p:txBody>
      </p:sp>
      <p:sp>
        <p:nvSpPr>
          <p:cNvPr id="18" name="Скругленный прямоугольник 16">
            <a:extLst>
              <a:ext uri="{FF2B5EF4-FFF2-40B4-BE49-F238E27FC236}">
                <a16:creationId xmlns:a16="http://schemas.microsoft.com/office/drawing/2014/main" xmlns="" id="{27FC1321-066D-4C34-9AE2-DA15B2BD9B14}"/>
              </a:ext>
            </a:extLst>
          </p:cNvPr>
          <p:cNvSpPr/>
          <p:nvPr/>
        </p:nvSpPr>
        <p:spPr>
          <a:xfrm>
            <a:off x="3548094" y="1912666"/>
            <a:ext cx="8034524" cy="3241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000" b="1" spc="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правильности и своевременности начисления пособий; 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Самостоятельный выбор способа получения пособий (на счет (карту МИР) либо почтовым переводом);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вероятности ошибок при расчете пособий;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пособий независимо от финансового положения работодателей.</a:t>
            </a:r>
          </a:p>
        </p:txBody>
      </p:sp>
    </p:spTree>
    <p:extLst>
      <p:ext uri="{BB962C8B-B14F-4D97-AF65-F5344CB8AC3E}">
        <p14:creationId xmlns:p14="http://schemas.microsoft.com/office/powerpoint/2010/main" val="108885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643E48B7-6891-4E7A-BB1B-1342AB7F6513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73D56B-1872-4B3F-8912-AFF7AC88E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9E7837-E7A5-4BA8-9B35-4EEDC114F5D2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96C9DF-EEDB-4CBD-868D-427328708519}"/>
              </a:ext>
            </a:extLst>
          </p:cNvPr>
          <p:cNvSpPr txBox="1"/>
          <p:nvPr/>
        </p:nvSpPr>
        <p:spPr>
          <a:xfrm>
            <a:off x="0" y="11192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Arial Black" panose="020B0A04020102020204" pitchFamily="34" charset="0"/>
              </a:rPr>
              <a:t>Преимущества </a:t>
            </a:r>
            <a:r>
              <a:rPr lang="ru-RU" sz="3200" b="1" i="1" u="sng" dirty="0">
                <a:solidFill>
                  <a:srgbClr val="FF9900"/>
                </a:solidFill>
                <a:latin typeface="Arial Black" panose="020B0A04020102020204" pitchFamily="34" charset="0"/>
              </a:rPr>
              <a:t>«прямых выплат»</a:t>
            </a: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C5185A26-A6D2-48C3-B831-5A21DC7FDEF7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3A496D44-D38D-48F9-A286-8AC48D7F4D7F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E496EE38-3677-4CC7-AE1D-0265D7CACCF4}"/>
              </a:ext>
            </a:extLst>
          </p:cNvPr>
          <p:cNvSpPr/>
          <p:nvPr/>
        </p:nvSpPr>
        <p:spPr>
          <a:xfrm>
            <a:off x="3095809" y="1934654"/>
            <a:ext cx="8731223" cy="3964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Блок-схема: дисплей 9">
            <a:extLst>
              <a:ext uri="{FF2B5EF4-FFF2-40B4-BE49-F238E27FC236}">
                <a16:creationId xmlns:a16="http://schemas.microsoft.com/office/drawing/2014/main" xmlns="" id="{C6966B0A-D020-4ACA-B3BE-EE51D197BA9D}"/>
              </a:ext>
            </a:extLst>
          </p:cNvPr>
          <p:cNvSpPr/>
          <p:nvPr/>
        </p:nvSpPr>
        <p:spPr>
          <a:xfrm rot="16200000">
            <a:off x="472174" y="2110340"/>
            <a:ext cx="3160451" cy="3222887"/>
          </a:xfrm>
          <a:prstGeom prst="flowChartDisp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A0409CFC-7442-4278-8810-C1B8A9A6669B}"/>
              </a:ext>
            </a:extLst>
          </p:cNvPr>
          <p:cNvSpPr/>
          <p:nvPr/>
        </p:nvSpPr>
        <p:spPr>
          <a:xfrm rot="5400000">
            <a:off x="275203" y="4050194"/>
            <a:ext cx="895673" cy="56718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C80EE4D-5642-4206-AD19-61E14C9CDC03}"/>
              </a:ext>
            </a:extLst>
          </p:cNvPr>
          <p:cNvSpPr/>
          <p:nvPr/>
        </p:nvSpPr>
        <p:spPr>
          <a:xfrm>
            <a:off x="688796" y="4105096"/>
            <a:ext cx="2681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РАБОТОДАТЕЛЬ</a:t>
            </a:r>
            <a:endParaRPr lang="ru-RU" sz="20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50ED9D6A-ECD5-4D00-91FC-63EA49663AF4}"/>
              </a:ext>
            </a:extLst>
          </p:cNvPr>
          <p:cNvSpPr/>
          <p:nvPr/>
        </p:nvSpPr>
        <p:spPr>
          <a:xfrm rot="16200000">
            <a:off x="2924330" y="4060235"/>
            <a:ext cx="895673" cy="56718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3B5C54-B22F-42FB-8507-84B698204911}"/>
              </a:ext>
            </a:extLst>
          </p:cNvPr>
          <p:cNvSpPr txBox="1"/>
          <p:nvPr/>
        </p:nvSpPr>
        <p:spPr>
          <a:xfrm>
            <a:off x="3648523" y="2010165"/>
            <a:ext cx="80587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Сохранение финансовой устойчивости, поскольку не надо изымать из оборота средства на выплату пособий;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Исключение негативных ситуаций, связанных с некорректным назначением и исчислением пособий;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Снижение трудозатрат;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Упрощение отчетности;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Исключение возможности предоставления поддельных листов нетрудоспособности.</a:t>
            </a:r>
          </a:p>
          <a:p>
            <a:endParaRPr lang="ru-RU" sz="2000" b="1" i="1" dirty="0">
              <a:latin typeface="Bahnschrift Light SemiCondensed" panose="020B0502040204020203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AEE956B-3D79-4444-962C-D362356B8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9" y="1841523"/>
            <a:ext cx="2681646" cy="23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2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8603AC20-2C16-47CC-BFC7-F2ACC2B0B268}"/>
              </a:ext>
            </a:extLst>
          </p:cNvPr>
          <p:cNvSpPr/>
          <p:nvPr/>
        </p:nvSpPr>
        <p:spPr>
          <a:xfrm>
            <a:off x="595423" y="118786"/>
            <a:ext cx="1265275" cy="1146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5DF5A42-F136-4157-8C30-9F9B03CEF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0" y="118786"/>
            <a:ext cx="1140279" cy="10138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BBA541-D180-4F90-951A-DA5263B03D52}"/>
              </a:ext>
            </a:extLst>
          </p:cNvPr>
          <p:cNvSpPr txBox="1"/>
          <p:nvPr/>
        </p:nvSpPr>
        <p:spPr>
          <a:xfrm>
            <a:off x="2054966" y="465635"/>
            <a:ext cx="847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УЧРЕЖДЕНИЕ – КРАСНОЯРСКОЕ РЕГИОНАЛЬНОЕ ОТДЕЛЕНИЕ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innerShdw blurRad="63500" dist="50800" dir="18900000">
                    <a:srgbClr val="FFC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ФОНДА СОЦИАЛЬНОГО СТРАХОВАНИЯ РОССИЙСКОЙ ФЕДЕРАЦИИ</a:t>
            </a: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xmlns="" id="{08407B7B-B719-49F1-88CA-5C9BBFF9C8CA}"/>
              </a:ext>
            </a:extLst>
          </p:cNvPr>
          <p:cNvSpPr/>
          <p:nvPr/>
        </p:nvSpPr>
        <p:spPr>
          <a:xfrm>
            <a:off x="0" y="5220364"/>
            <a:ext cx="6290268" cy="163763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>
            <a:extLst>
              <a:ext uri="{FF2B5EF4-FFF2-40B4-BE49-F238E27FC236}">
                <a16:creationId xmlns:a16="http://schemas.microsoft.com/office/drawing/2014/main" xmlns="" id="{1EEE495A-C763-4D18-9DF2-9B545BD6F5C8}"/>
              </a:ext>
            </a:extLst>
          </p:cNvPr>
          <p:cNvSpPr/>
          <p:nvPr/>
        </p:nvSpPr>
        <p:spPr>
          <a:xfrm rot="16200000">
            <a:off x="6305911" y="971910"/>
            <a:ext cx="2363574" cy="940860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7274C7B-D228-499E-B1B2-FD501CF25119}"/>
              </a:ext>
            </a:extLst>
          </p:cNvPr>
          <p:cNvSpPr/>
          <p:nvPr/>
        </p:nvSpPr>
        <p:spPr>
          <a:xfrm>
            <a:off x="3095809" y="2580258"/>
            <a:ext cx="8731223" cy="2124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Блок-схема: дисплей 13">
            <a:extLst>
              <a:ext uri="{FF2B5EF4-FFF2-40B4-BE49-F238E27FC236}">
                <a16:creationId xmlns:a16="http://schemas.microsoft.com/office/drawing/2014/main" xmlns="" id="{57E4401A-2748-44A1-B8B4-029B89DEF351}"/>
              </a:ext>
            </a:extLst>
          </p:cNvPr>
          <p:cNvSpPr/>
          <p:nvPr/>
        </p:nvSpPr>
        <p:spPr>
          <a:xfrm rot="16200000">
            <a:off x="472174" y="2110340"/>
            <a:ext cx="3160451" cy="3222887"/>
          </a:xfrm>
          <a:prstGeom prst="flowChartDisplay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1D94A7D8-4092-4997-A743-B5B5047087C8}"/>
              </a:ext>
            </a:extLst>
          </p:cNvPr>
          <p:cNvSpPr/>
          <p:nvPr/>
        </p:nvSpPr>
        <p:spPr>
          <a:xfrm rot="5400000">
            <a:off x="275203" y="4050194"/>
            <a:ext cx="895673" cy="56718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5B351AB-14A3-4DCD-92BD-89742A1D22CC}"/>
              </a:ext>
            </a:extLst>
          </p:cNvPr>
          <p:cNvSpPr/>
          <p:nvPr/>
        </p:nvSpPr>
        <p:spPr>
          <a:xfrm>
            <a:off x="688796" y="4105096"/>
            <a:ext cx="26816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ФСС РФ</a:t>
            </a:r>
            <a:endParaRPr lang="ru-RU" sz="20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xmlns="" id="{42AB902D-E94B-467A-8913-AD522EA15C56}"/>
              </a:ext>
            </a:extLst>
          </p:cNvPr>
          <p:cNvSpPr/>
          <p:nvPr/>
        </p:nvSpPr>
        <p:spPr>
          <a:xfrm rot="16200000">
            <a:off x="2922605" y="4021556"/>
            <a:ext cx="895673" cy="56718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5231797-9B58-4960-9AA4-A30E4CB90E17}"/>
              </a:ext>
            </a:extLst>
          </p:cNvPr>
          <p:cNvSpPr txBox="1"/>
          <p:nvPr/>
        </p:nvSpPr>
        <p:spPr>
          <a:xfrm>
            <a:off x="3911684" y="2711465"/>
            <a:ext cx="7531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всех оплачиваемых больничных листков;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 на применение электронного листка нетрудоспособности;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случаев страхового мошенничества;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расходов.</a:t>
            </a:r>
          </a:p>
          <a:p>
            <a:endParaRPr lang="ru-RU" sz="2000" b="1" i="1" dirty="0">
              <a:latin typeface="Bahnschrift Light SemiCondensed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4566776-6248-4BD0-9CE3-BDE20BBA3378}"/>
              </a:ext>
            </a:extLst>
          </p:cNvPr>
          <p:cNvSpPr txBox="1"/>
          <p:nvPr/>
        </p:nvSpPr>
        <p:spPr>
          <a:xfrm>
            <a:off x="0" y="11192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Arial Black" panose="020B0A04020102020204" pitchFamily="34" charset="0"/>
              </a:rPr>
              <a:t>Преимущества </a:t>
            </a:r>
            <a:r>
              <a:rPr lang="ru-RU" sz="3200" b="1" i="1" u="sng" dirty="0">
                <a:solidFill>
                  <a:srgbClr val="FF9900"/>
                </a:solidFill>
                <a:latin typeface="Arial Black" panose="020B0A04020102020204" pitchFamily="34" charset="0"/>
              </a:rPr>
              <a:t>«прямых выплат»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3B6213B-36FD-4E36-AB93-D7622032F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2" y="1787498"/>
            <a:ext cx="2620612" cy="23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04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3451</Words>
  <Application>Microsoft Office PowerPoint</Application>
  <PresentationFormat>Произвольный</PresentationFormat>
  <Paragraphs>497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Лазаренко</dc:creator>
  <cp:lastModifiedBy>Трофимова Ольга Анатольевна</cp:lastModifiedBy>
  <cp:revision>141</cp:revision>
  <dcterms:created xsi:type="dcterms:W3CDTF">2019-02-10T10:25:18Z</dcterms:created>
  <dcterms:modified xsi:type="dcterms:W3CDTF">2019-12-09T05:41:32Z</dcterms:modified>
</cp:coreProperties>
</file>